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9"/>
  </p:notesMasterIdLst>
  <p:handoutMasterIdLst>
    <p:handoutMasterId r:id="rId30"/>
  </p:handoutMasterIdLst>
  <p:sldIdLst>
    <p:sldId id="256" r:id="rId3"/>
    <p:sldId id="265" r:id="rId4"/>
    <p:sldId id="278" r:id="rId5"/>
    <p:sldId id="275" r:id="rId6"/>
    <p:sldId id="295" r:id="rId7"/>
    <p:sldId id="266" r:id="rId8"/>
    <p:sldId id="267" r:id="rId9"/>
    <p:sldId id="268" r:id="rId10"/>
    <p:sldId id="269" r:id="rId11"/>
    <p:sldId id="270" r:id="rId12"/>
    <p:sldId id="298" r:id="rId13"/>
    <p:sldId id="299" r:id="rId14"/>
    <p:sldId id="300" r:id="rId15"/>
    <p:sldId id="287" r:id="rId16"/>
    <p:sldId id="271" r:id="rId17"/>
    <p:sldId id="272" r:id="rId18"/>
    <p:sldId id="292" r:id="rId19"/>
    <p:sldId id="283" r:id="rId20"/>
    <p:sldId id="285" r:id="rId21"/>
    <p:sldId id="286" r:id="rId22"/>
    <p:sldId id="291" r:id="rId23"/>
    <p:sldId id="288" r:id="rId24"/>
    <p:sldId id="289" r:id="rId25"/>
    <p:sldId id="290" r:id="rId26"/>
    <p:sldId id="293" r:id="rId27"/>
    <p:sldId id="294" r:id="rId28"/>
  </p:sldIdLst>
  <p:sldSz cx="9144000" cy="6858000" type="screen4x3"/>
  <p:notesSz cx="6858000" cy="92964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A3E"/>
    <a:srgbClr val="333399"/>
    <a:srgbClr val="0038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4" autoAdjust="0"/>
    <p:restoredTop sz="88290" autoAdjust="0"/>
  </p:normalViewPr>
  <p:slideViewPr>
    <p:cSldViewPr>
      <p:cViewPr>
        <p:scale>
          <a:sx n="71" d="100"/>
          <a:sy n="71" d="100"/>
        </p:scale>
        <p:origin x="-1374" y="156"/>
      </p:cViewPr>
      <p:guideLst>
        <p:guide orient="horz" pos="2160"/>
        <p:guide pos="2880"/>
      </p:guideLst>
    </p:cSldViewPr>
  </p:slideViewPr>
  <p:notesTextViewPr>
    <p:cViewPr>
      <p:scale>
        <a:sx n="100" d="100"/>
        <a:sy n="100" d="100"/>
      </p:scale>
      <p:origin x="0" y="0"/>
    </p:cViewPr>
  </p:notesTextViewPr>
  <p:notesViewPr>
    <p:cSldViewPr>
      <p:cViewPr varScale="1">
        <p:scale>
          <a:sx n="61" d="100"/>
          <a:sy n="61" d="100"/>
        </p:scale>
        <p:origin x="-2592" y="-77"/>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6" y="79085"/>
            <a:ext cx="3038475" cy="472889"/>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dirty="0" smtClean="0"/>
              <a:t>Unit Conversion</a:t>
            </a:r>
            <a:endParaRPr lang="en-US" dirty="0"/>
          </a:p>
        </p:txBody>
      </p:sp>
      <p:sp>
        <p:nvSpPr>
          <p:cNvPr id="3080" name="Rectangle 8"/>
          <p:cNvSpPr>
            <a:spLocks noGrp="1" noChangeArrowheads="1"/>
          </p:cNvSpPr>
          <p:nvPr>
            <p:ph type="dt" sz="quarter" idx="1"/>
          </p:nvPr>
        </p:nvSpPr>
        <p:spPr bwMode="auto">
          <a:xfrm>
            <a:off x="3759201" y="79085"/>
            <a:ext cx="3038475" cy="66172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Introduction to Engineering Design – Lesson 1.3 - Measurement and Statistics</a:t>
            </a:r>
            <a:endParaRPr lang="en-US" dirty="0"/>
          </a:p>
        </p:txBody>
      </p:sp>
      <p:sp>
        <p:nvSpPr>
          <p:cNvPr id="3081" name="Rectangle 9"/>
          <p:cNvSpPr>
            <a:spLocks noGrp="1" noChangeArrowheads="1"/>
          </p:cNvSpPr>
          <p:nvPr>
            <p:ph type="ftr" sz="quarter" idx="2"/>
          </p:nvPr>
        </p:nvSpPr>
        <p:spPr bwMode="auto">
          <a:xfrm>
            <a:off x="77789" y="8728287"/>
            <a:ext cx="3038475" cy="47289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smtClean="0"/>
              <a:t>Project Lead The Way, Inc. Copyright 2012</a:t>
            </a:r>
            <a:endParaRPr lang="en-US" dirty="0"/>
          </a:p>
        </p:txBody>
      </p:sp>
      <p:sp>
        <p:nvSpPr>
          <p:cNvPr id="3082" name="Rectangle 10"/>
          <p:cNvSpPr>
            <a:spLocks noGrp="1" noChangeArrowheads="1"/>
          </p:cNvSpPr>
          <p:nvPr>
            <p:ph type="sldNum" sz="quarter" idx="3"/>
          </p:nvPr>
        </p:nvSpPr>
        <p:spPr bwMode="auto">
          <a:xfrm>
            <a:off x="3810001" y="8823510"/>
            <a:ext cx="3038475" cy="47289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dirty="0"/>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6" y="79085"/>
            <a:ext cx="3038475" cy="472889"/>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dirty="0" smtClean="0"/>
              <a:t>Unit Conversion</a:t>
            </a:r>
            <a:endParaRPr lang="en-US" dirty="0"/>
          </a:p>
        </p:txBody>
      </p:sp>
      <p:sp>
        <p:nvSpPr>
          <p:cNvPr id="10" name="Rectangle 8"/>
          <p:cNvSpPr>
            <a:spLocks noGrp="1" noChangeArrowheads="1"/>
          </p:cNvSpPr>
          <p:nvPr>
            <p:ph type="dt" sz="quarter" idx="1"/>
          </p:nvPr>
        </p:nvSpPr>
        <p:spPr bwMode="auto">
          <a:xfrm>
            <a:off x="3759201" y="79085"/>
            <a:ext cx="3038475" cy="66172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Introduction to Engineering Design – Lesson 1.3 - Measurement and Statistics</a:t>
            </a:r>
            <a:endParaRPr lang="en-US" dirty="0"/>
          </a:p>
        </p:txBody>
      </p:sp>
      <p:sp>
        <p:nvSpPr>
          <p:cNvPr id="11" name="Rectangle 9"/>
          <p:cNvSpPr>
            <a:spLocks noGrp="1" noChangeArrowheads="1"/>
          </p:cNvSpPr>
          <p:nvPr>
            <p:ph type="ftr" sz="quarter" idx="4"/>
          </p:nvPr>
        </p:nvSpPr>
        <p:spPr bwMode="auto">
          <a:xfrm>
            <a:off x="77789" y="8728287"/>
            <a:ext cx="3038475" cy="47289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smtClean="0"/>
              <a:t>Project Lead The Way, Inc. Copyright 2012</a:t>
            </a:r>
            <a:endParaRPr lang="en-US" dirty="0"/>
          </a:p>
        </p:txBody>
      </p:sp>
      <p:sp>
        <p:nvSpPr>
          <p:cNvPr id="12" name="Rectangle 10"/>
          <p:cNvSpPr>
            <a:spLocks noGrp="1" noChangeArrowheads="1"/>
          </p:cNvSpPr>
          <p:nvPr>
            <p:ph type="sldNum" sz="quarter" idx="5"/>
          </p:nvPr>
        </p:nvSpPr>
        <p:spPr bwMode="auto">
          <a:xfrm>
            <a:off x="3810001" y="8823510"/>
            <a:ext cx="3038475" cy="47289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dirty="0"/>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Unit Conversion</a:t>
            </a:r>
            <a:endParaRPr lang="en-US" dirty="0"/>
          </a:p>
        </p:txBody>
      </p:sp>
      <p:sp>
        <p:nvSpPr>
          <p:cNvPr id="5" name="Date Placeholder 4"/>
          <p:cNvSpPr>
            <a:spLocks noGrp="1"/>
          </p:cNvSpPr>
          <p:nvPr>
            <p:ph type="dt" sz="quarter" idx="11"/>
          </p:nvPr>
        </p:nvSpPr>
        <p:spPr/>
        <p:txBody>
          <a:bodyPr/>
          <a:lstStyle/>
          <a:p>
            <a:r>
              <a:rPr lang="en-US" dirty="0" smtClean="0"/>
              <a:t>Introduction to Engineering Design – Lesson 1.3 - Measurement and Statistics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a:t>
            </a:fld>
            <a:endParaRPr lang="en-US" dirty="0"/>
          </a:p>
        </p:txBody>
      </p:sp>
      <p:sp>
        <p:nvSpPr>
          <p:cNvPr id="7" name="Footer Placeholder 6"/>
          <p:cNvSpPr>
            <a:spLocks noGrp="1"/>
          </p:cNvSpPr>
          <p:nvPr>
            <p:ph type="ftr" sz="quarter" idx="13"/>
          </p:nvPr>
        </p:nvSpPr>
        <p:spPr>
          <a:xfrm>
            <a:off x="77788" y="8728287"/>
            <a:ext cx="2132012" cy="472890"/>
          </a:xfrm>
        </p:spPr>
        <p:txBody>
          <a:bodyPr/>
          <a:lstStyle/>
          <a:p>
            <a:r>
              <a:rPr lang="en-US" dirty="0" smtClean="0"/>
              <a:t>Project Lead The Way, Inc. </a:t>
            </a:r>
          </a:p>
          <a:p>
            <a:r>
              <a:rPr lang="en-US" dirty="0" smtClean="0"/>
              <a:t>Copyright 2012</a:t>
            </a:r>
            <a:endParaRPr lang="en-US" dirty="0"/>
          </a:p>
        </p:txBody>
      </p:sp>
    </p:spTree>
    <p:extLst>
      <p:ext uri="{BB962C8B-B14F-4D97-AF65-F5344CB8AC3E}">
        <p14:creationId xmlns:p14="http://schemas.microsoft.com/office/powerpoint/2010/main" val="3206063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xfrm>
            <a:off x="77789" y="8728287"/>
            <a:ext cx="2132011" cy="4728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10</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dirty="0" smtClean="0"/>
              <a:t>To</a:t>
            </a:r>
            <a:r>
              <a:rPr lang="en-US" baseline="0" dirty="0" smtClean="0"/>
              <a:t> convert among SI units, simply apply a conversion factor using the appropriate power of 10 in which the desired units is in the numerator and the given units is in the denominator. [Click]</a:t>
            </a:r>
          </a:p>
          <a:p>
            <a:pPr marL="228600" indent="-228600" eaLnBrk="1" hangingPunct="1"/>
            <a:endParaRPr lang="en-US" baseline="0" dirty="0" smtClean="0"/>
          </a:p>
          <a:p>
            <a:pPr marL="228600" indent="-228600" eaLnBrk="1" hangingPunct="1"/>
            <a:r>
              <a:rPr lang="en-US" baseline="0" dirty="0" smtClean="0"/>
              <a:t>The centimeter units will cancel, leaving the result in meters. [click]</a:t>
            </a:r>
          </a:p>
          <a:p>
            <a:pPr marL="228600" indent="-228600" eaLnBrk="1" hangingPunct="1"/>
            <a:endParaRPr lang="en-US" baseline="0" dirty="0" smtClean="0"/>
          </a:p>
          <a:p>
            <a:pPr marL="228600" indent="-228600" eaLnBrk="1" hangingPunct="1"/>
            <a:r>
              <a:rPr lang="en-US" baseline="0" dirty="0" smtClean="0"/>
              <a:t>Note that [click] powers of 10 can be interpreted as the number of places to move the decimal point.  In this case, the power of 10 is -2, therefore the decimal place can be moved 2 places to the left.</a:t>
            </a:r>
          </a:p>
          <a:p>
            <a:pPr marL="228600" indent="-228600" eaLnBrk="1" hangingPunct="1"/>
            <a:endParaRPr lang="en-US"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Rules of Exponents will help you manipulate the powers of ten and make conversions using metric units.</a:t>
            </a:r>
            <a:endParaRPr lang="en-US" dirty="0"/>
          </a:p>
        </p:txBody>
      </p:sp>
      <p:sp>
        <p:nvSpPr>
          <p:cNvPr id="4" name="Header Placeholder 3"/>
          <p:cNvSpPr>
            <a:spLocks noGrp="1"/>
          </p:cNvSpPr>
          <p:nvPr>
            <p:ph type="hdr" sz="quarter" idx="10"/>
          </p:nvPr>
        </p:nvSpPr>
        <p:spPr/>
        <p:txBody>
          <a:bodyPr/>
          <a:lstStyle/>
          <a:p>
            <a:r>
              <a:rPr lang="en-US" smtClean="0"/>
              <a:t>Unit Conversion</a:t>
            </a:r>
            <a:endParaRPr lang="en-US" dirty="0"/>
          </a:p>
        </p:txBody>
      </p:sp>
      <p:sp>
        <p:nvSpPr>
          <p:cNvPr id="5" name="Date Placeholder 4"/>
          <p:cNvSpPr>
            <a:spLocks noGrp="1"/>
          </p:cNvSpPr>
          <p:nvPr>
            <p:ph type="dt" sz="quarter" idx="11"/>
          </p:nvPr>
        </p:nvSpPr>
        <p:spPr/>
        <p:txBody>
          <a:bodyPr/>
          <a:lstStyle/>
          <a:p>
            <a:r>
              <a:rPr lang="en-US" smtClean="0"/>
              <a:t>Introduction to Engineering Design – Lesson 1.3 - Measurement and Statistics</a:t>
            </a:r>
            <a:endParaRPr lang="en-US" dirty="0"/>
          </a:p>
        </p:txBody>
      </p:sp>
      <p:sp>
        <p:nvSpPr>
          <p:cNvPr id="6" name="Footer Placeholder 5"/>
          <p:cNvSpPr>
            <a:spLocks noGrp="1"/>
          </p:cNvSpPr>
          <p:nvPr>
            <p:ph type="ftr" sz="quarter" idx="12"/>
          </p:nvPr>
        </p:nvSpPr>
        <p:spPr/>
        <p:txBody>
          <a:bodyPr/>
          <a:lstStyle/>
          <a:p>
            <a:r>
              <a:rPr lang="en-US" smtClean="0"/>
              <a:t>Project Lead The Way, Inc. Copyright 2012</a:t>
            </a:r>
            <a:endParaRPr lang="en-US" dirty="0"/>
          </a:p>
        </p:txBody>
      </p:sp>
      <p:sp>
        <p:nvSpPr>
          <p:cNvPr id="7" name="Slide Number Placeholder 6"/>
          <p:cNvSpPr>
            <a:spLocks noGrp="1"/>
          </p:cNvSpPr>
          <p:nvPr>
            <p:ph type="sldNum" sz="quarter" idx="13"/>
          </p:nvPr>
        </p:nvSpPr>
        <p:spPr/>
        <p:txBody>
          <a:bodyPr/>
          <a:lstStyle/>
          <a:p>
            <a:fld id="{AA6F666A-3503-4EB4-9796-FFB36F66CA10}" type="slidenum">
              <a:rPr lang="en-US" smtClean="0"/>
              <a:pPr/>
              <a:t>11</a:t>
            </a:fld>
            <a:endParaRPr lang="en-US" dirty="0"/>
          </a:p>
        </p:txBody>
      </p:sp>
    </p:spTree>
    <p:extLst>
      <p:ext uri="{BB962C8B-B14F-4D97-AF65-F5344CB8AC3E}">
        <p14:creationId xmlns:p14="http://schemas.microsoft.com/office/powerpoint/2010/main" val="1055581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xfrm>
            <a:off x="77789" y="8728287"/>
            <a:ext cx="2132011" cy="4728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12</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dirty="0" smtClean="0"/>
              <a:t>To</a:t>
            </a:r>
            <a:r>
              <a:rPr lang="en-US" baseline="0" dirty="0" smtClean="0"/>
              <a:t> convert among SI units, simply apply conversion factors using the appropriate power of 10 in which the desired unit is in the numerator and the given unit is in the denominator. [2 Clicks]</a:t>
            </a:r>
          </a:p>
          <a:p>
            <a:pPr marL="228600" indent="-228600" eaLnBrk="1" hangingPunct="1"/>
            <a:endParaRPr lang="en-US" baseline="0" dirty="0" smtClean="0"/>
          </a:p>
          <a:p>
            <a:pPr marL="228600" indent="-228600" eaLnBrk="1" hangingPunct="1"/>
            <a:r>
              <a:rPr lang="en-US" baseline="0" dirty="0" smtClean="0"/>
              <a:t>The units should cancel, leaving the result in the desired units. [click]</a:t>
            </a:r>
          </a:p>
          <a:p>
            <a:pPr marL="228600" indent="-228600" eaLnBrk="1" hangingPunct="1"/>
            <a:endParaRPr lang="en-US" baseline="0" dirty="0" smtClean="0"/>
          </a:p>
          <a:p>
            <a:pPr marL="228600" indent="-228600" eaLnBrk="1" hangingPunct="1"/>
            <a:r>
              <a:rPr lang="en-US" baseline="0" dirty="0" smtClean="0"/>
              <a:t>Again, [click] powers of 10 can be interpreted as the number of places to move the decimal point. In this case the power of 10 is 5, therefore the decimal place can be moved 5 places to the right, [many clicks] giving the final result of 500 cm.</a:t>
            </a:r>
          </a:p>
          <a:p>
            <a:pPr marL="228600" indent="-228600" eaLnBrk="1" hangingPunct="1"/>
            <a:endParaRPr lang="en-US"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xfrm>
            <a:off x="77789" y="8728287"/>
            <a:ext cx="2132011" cy="4728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13</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dirty="0" smtClean="0"/>
              <a:t>To</a:t>
            </a:r>
            <a:r>
              <a:rPr lang="en-US" baseline="0" dirty="0" smtClean="0"/>
              <a:t> convert among SI units, simply apply conversion factors using the appropriate power of 10 in which the desired unit is in the numerator and the given unit is in the denominator. [2 Clicks]</a:t>
            </a:r>
          </a:p>
          <a:p>
            <a:pPr marL="228600" indent="-228600" eaLnBrk="1" hangingPunct="1"/>
            <a:endParaRPr lang="en-US" baseline="0" dirty="0" smtClean="0"/>
          </a:p>
          <a:p>
            <a:pPr marL="228600" indent="-228600" eaLnBrk="1" hangingPunct="1"/>
            <a:r>
              <a:rPr lang="en-US" baseline="0" dirty="0" smtClean="0"/>
              <a:t>The units should cancel, leaving the result in the desired units. [click]</a:t>
            </a:r>
          </a:p>
          <a:p>
            <a:pPr marL="228600" indent="-228600" eaLnBrk="1" hangingPunct="1"/>
            <a:endParaRPr lang="en-US" baseline="0" dirty="0" smtClean="0"/>
          </a:p>
          <a:p>
            <a:pPr marL="228600" indent="-228600" eaLnBrk="1" hangingPunct="1"/>
            <a:r>
              <a:rPr lang="en-US" baseline="0" dirty="0" smtClean="0"/>
              <a:t>Again, [click] powers of 10 can be interpreted as the number of places to move the decimal point. In this case the power of 10 is -4, therefore the decimal place can be moved 4 places to the left, [many clicks] giving the final result of 0.051967 ML.</a:t>
            </a:r>
          </a:p>
          <a:p>
            <a:pPr marL="228600" indent="-228600" eaLnBrk="1" hangingPunct="1"/>
            <a:endParaRPr lang="en-US"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a:t>
            </a:r>
            <a:endParaRPr lang="en-US" sz="1000" b="0" baseline="30000" dirty="0" smtClean="0">
              <a:solidFill>
                <a:schemeClr val="tx1"/>
              </a:solidFill>
              <a:latin typeface="Arial" charset="0"/>
            </a:endParaRPr>
          </a:p>
          <a:p>
            <a:r>
              <a:rPr lang="en-US" sz="1000" b="0" dirty="0" smtClean="0">
                <a:solidFill>
                  <a:schemeClr val="tx1"/>
                </a:solidFill>
                <a:latin typeface="Arial" charset="0"/>
              </a:rPr>
              <a:t>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14</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baseline="0" dirty="0" smtClean="0"/>
              <a:t>The conversion factors are often exact numbers – therefore, the number of significant figures indicating the precision of the number should not change when you convert to an alternate unit. [Click]</a:t>
            </a:r>
          </a:p>
          <a:p>
            <a:pPr marL="228600" indent="-228600" eaLnBrk="1" hangingPunct="1"/>
            <a:endParaRPr lang="en-US" baseline="0" dirty="0" smtClean="0"/>
          </a:p>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However, in reality, measurements, unless taken as part of a scientific investigation, are rarely recorded to the appropriate number of significant figures. [Click]</a:t>
            </a:r>
          </a:p>
          <a:p>
            <a:pPr marL="228600" marR="0" indent="-22860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So it is not uncommon to round converted measurements to a given precision, say to the nearest hundredth of a meter or 1/8 of an inch. [Click]</a:t>
            </a:r>
          </a:p>
          <a:p>
            <a:pPr marL="228600" marR="0" indent="-22860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baseline="0" dirty="0" smtClean="0"/>
              <a:t>If the precision of a measurement is critical, you must CHECK that the precision recorded is correct and acceptable for the application for which the measurement will be used. [Click]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xfrm>
            <a:off x="77789" y="8728287"/>
            <a:ext cx="2132011" cy="4728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15</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dirty="0" smtClean="0"/>
              <a:t>The same concept</a:t>
            </a:r>
            <a:r>
              <a:rPr lang="en-US" baseline="0" dirty="0" smtClean="0"/>
              <a:t> of unit conversion applies to U S Customary Units. Conversion Factors are based on equivalencies.</a:t>
            </a:r>
          </a:p>
          <a:p>
            <a:pPr marL="228600" indent="-228600" eaLnBrk="1" hangingPunct="1"/>
            <a:endParaRPr lang="en-US" baseline="0" dirty="0" smtClean="0"/>
          </a:p>
          <a:p>
            <a:pPr marL="228600" indent="-228600" eaLnBrk="1" hangingPunct="1"/>
            <a:r>
              <a:rPr lang="en-US" baseline="0" dirty="0" smtClean="0"/>
              <a:t>Once you have identified the equivalency involving the given units and the desired units, create a ratio or fraction with the desired units in the numerator and the given units in the denominator. [click]</a:t>
            </a:r>
          </a:p>
          <a:p>
            <a:pPr marL="228600" indent="-228600" eaLnBrk="1" hangingPunct="1"/>
            <a:endParaRPr lang="en-US" baseline="0" dirty="0" smtClean="0"/>
          </a:p>
          <a:p>
            <a:pPr marL="228600" indent="-228600" eaLnBrk="1" hangingPunct="1"/>
            <a:r>
              <a:rPr lang="en-US" baseline="0" dirty="0" smtClean="0"/>
              <a:t>What is the conversion factor used to convert miles to feet?  [allow students to answer] [click]</a:t>
            </a:r>
          </a:p>
          <a:p>
            <a:pPr marL="228600" indent="-228600" eaLnBrk="1" hangingPunct="1"/>
            <a:endParaRPr lang="en-US" baseline="0" dirty="0" smtClean="0"/>
          </a:p>
          <a:p>
            <a:pPr marL="228600" indent="-228600" eaLnBrk="1" hangingPunct="1"/>
            <a:r>
              <a:rPr lang="en-US" baseline="0" dirty="0" smtClean="0"/>
              <a:t>Again, because the numerator is equivalent to the denominator, the value of all conversion factors is 1. [click]</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16</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dirty="0" smtClean="0"/>
              <a:t>To</a:t>
            </a:r>
            <a:r>
              <a:rPr lang="en-US" baseline="0" dirty="0" smtClean="0"/>
              <a:t> convert among U S Customary units, simply apply a conversion factor using appropriate equivalency in which the desired unit is in the numerator and the given unit is in denominator. What is the appropriate conversion factor to convert yards to feet? [allow students to answer] [click] </a:t>
            </a:r>
          </a:p>
          <a:p>
            <a:pPr marL="228600" indent="-228600" eaLnBrk="1" hangingPunct="1"/>
            <a:endParaRPr lang="en-US" baseline="0" dirty="0" smtClean="0"/>
          </a:p>
          <a:p>
            <a:pPr marL="228600" indent="-228600" eaLnBrk="1" hangingPunct="1"/>
            <a:r>
              <a:rPr lang="en-US" baseline="0" dirty="0" smtClean="0"/>
              <a:t>The yards cancel and you are left with feet. [click]</a:t>
            </a:r>
          </a:p>
          <a:p>
            <a:pPr marL="228600" indent="-228600" eaLnBrk="1" hangingPunct="1"/>
            <a:endParaRPr lang="en-US" baseline="0" dirty="0" smtClean="0"/>
          </a:p>
          <a:p>
            <a:pPr marL="228600" indent="-228600" eaLnBrk="1" hangingPunct="1"/>
            <a:r>
              <a:rPr lang="en-US" baseline="0" dirty="0" smtClean="0"/>
              <a:t>Assume that the conversion factors are exact numbers – therefore, the number of significant digits indicating the precision of the number should not change when you convert to an alternate unit. [Click]</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782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782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1C62D8C-A2D3-48C2-B479-8C2AAC9A31C8}" type="slidenum">
              <a:rPr lang="en-US" sz="1200" b="0" smtClean="0">
                <a:solidFill>
                  <a:schemeClr val="tx1"/>
                </a:solidFill>
                <a:latin typeface="Arial" charset="0"/>
              </a:rPr>
              <a:pPr/>
              <a:t>17</a:t>
            </a:fld>
            <a:endParaRPr lang="en-US" sz="1200" b="0" dirty="0" smtClean="0">
              <a:solidFill>
                <a:schemeClr val="tx1"/>
              </a:solidFill>
              <a:latin typeface="Arial" charset="0"/>
            </a:endParaRPr>
          </a:p>
        </p:txBody>
      </p:sp>
      <p:sp>
        <p:nvSpPr>
          <p:cNvPr id="7782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7830" name="Rectangle 2"/>
          <p:cNvSpPr>
            <a:spLocks noGrp="1" noRot="1" noChangeAspect="1" noChangeArrowheads="1" noTextEdit="1"/>
          </p:cNvSpPr>
          <p:nvPr>
            <p:ph type="sldImg"/>
          </p:nvPr>
        </p:nvSpPr>
        <p:spPr>
          <a:ln/>
        </p:spPr>
      </p:sp>
      <p:sp>
        <p:nvSpPr>
          <p:cNvPr id="778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When converting from feet</a:t>
            </a:r>
            <a:r>
              <a:rPr lang="en-US" baseline="0" dirty="0" smtClean="0"/>
              <a:t> and inches to inches, you must convert the portion of the measurement reported in feet to inches. [click]</a:t>
            </a:r>
          </a:p>
          <a:p>
            <a:pPr eaLnBrk="1" hangingPunct="1"/>
            <a:endParaRPr lang="en-US" baseline="0" dirty="0" smtClean="0"/>
          </a:p>
          <a:p>
            <a:pPr eaLnBrk="1" hangingPunct="1"/>
            <a:r>
              <a:rPr lang="en-US" dirty="0" smtClean="0"/>
              <a:t>Now</a:t>
            </a:r>
            <a:r>
              <a:rPr lang="en-US" baseline="0" dirty="0" smtClean="0"/>
              <a:t> both quantities are expressed in the same units [click]. You may add them. [click]</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782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782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1C62D8C-A2D3-48C2-B479-8C2AAC9A31C8}" type="slidenum">
              <a:rPr lang="en-US" sz="1200" b="0" smtClean="0">
                <a:solidFill>
                  <a:schemeClr val="tx1"/>
                </a:solidFill>
                <a:latin typeface="Arial" charset="0"/>
              </a:rPr>
              <a:pPr/>
              <a:t>18</a:t>
            </a:fld>
            <a:endParaRPr lang="en-US" sz="1200" b="0" dirty="0" smtClean="0">
              <a:solidFill>
                <a:schemeClr val="tx1"/>
              </a:solidFill>
              <a:latin typeface="Arial" charset="0"/>
            </a:endParaRPr>
          </a:p>
        </p:txBody>
      </p:sp>
      <p:sp>
        <p:nvSpPr>
          <p:cNvPr id="77829"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7830" name="Rectangle 2"/>
          <p:cNvSpPr>
            <a:spLocks noGrp="1" noRot="1" noChangeAspect="1" noChangeArrowheads="1" noTextEdit="1"/>
          </p:cNvSpPr>
          <p:nvPr>
            <p:ph type="sldImg"/>
          </p:nvPr>
        </p:nvSpPr>
        <p:spPr>
          <a:ln/>
        </p:spPr>
      </p:sp>
      <p:sp>
        <p:nvSpPr>
          <p:cNvPr id="778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When converting feet and inches to feet, you must</a:t>
            </a:r>
            <a:r>
              <a:rPr lang="en-US" baseline="0" dirty="0" smtClean="0"/>
              <a:t> first convert the inch portion of the measurement to feet. [click]</a:t>
            </a:r>
          </a:p>
          <a:p>
            <a:pPr eaLnBrk="1" hangingPunct="1"/>
            <a:r>
              <a:rPr lang="en-US" baseline="0" dirty="0" smtClean="0"/>
              <a:t>Notice that you can find the decimal equivalent of 7 ¾ by adding 7 and 3 divided by 4. [click]</a:t>
            </a:r>
          </a:p>
          <a:p>
            <a:pPr eaLnBrk="1" hangingPunct="1"/>
            <a:r>
              <a:rPr lang="en-US" baseline="0" dirty="0" smtClean="0"/>
              <a:t>Once both quantities are in the same units, you may add them to get the final result in feet. [click]</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19</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dirty="0" smtClean="0"/>
              <a:t>The same concept</a:t>
            </a:r>
            <a:r>
              <a:rPr lang="en-US" baseline="0" dirty="0" smtClean="0"/>
              <a:t> of unit conversion applies when converting between the US and the SI systems.  Use equivalencies to create conversion factors with the appropriate numerator and denominator. Some of the common equivalencies between the U S and SI systems are provided on the PLTW formula sheet. [click]</a:t>
            </a:r>
          </a:p>
          <a:p>
            <a:pPr marL="228600" indent="-228600" eaLnBrk="1" hangingPunct="1"/>
            <a:endParaRPr lang="en-US" baseline="0" dirty="0" smtClean="0"/>
          </a:p>
          <a:p>
            <a:pPr marL="228600" indent="-228600" eaLnBrk="1" hangingPunct="1"/>
            <a:endParaRPr lang="en-US" baseline="0" dirty="0" smtClean="0"/>
          </a:p>
          <a:p>
            <a:pPr marL="228600" indent="-228600" eaLnBrk="1" hangingPunct="1"/>
            <a:r>
              <a:rPr lang="en-US" baseline="0" dirty="0" smtClean="0"/>
              <a:t>What is the conversion factor for changing inches to centimeters? [Allow students to answer, then click] The desired unit is placed in the numerator and the given unit is placed in the denominator.</a:t>
            </a:r>
          </a:p>
          <a:p>
            <a:pPr marL="228600" indent="-228600" eaLnBrk="1" hangingPunct="1"/>
            <a:endParaRPr lang="en-US" baseline="0" dirty="0" smtClean="0"/>
          </a:p>
          <a:p>
            <a:pPr marL="228600" indent="-228600" eaLnBrk="1" hangingPunct="1"/>
            <a:r>
              <a:rPr lang="en-US" baseline="0" dirty="0" smtClean="0"/>
              <a:t>Again, because the numerator is equivalent to the denominator, the value of the conversion factor is 1. [click]</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Unit Conversion</a:t>
            </a:r>
            <a:endParaRPr lang="en-US" dirty="0"/>
          </a:p>
        </p:txBody>
      </p:sp>
      <p:sp>
        <p:nvSpPr>
          <p:cNvPr id="5" name="Date Placeholder 4"/>
          <p:cNvSpPr>
            <a:spLocks noGrp="1"/>
          </p:cNvSpPr>
          <p:nvPr>
            <p:ph type="dt" sz="quarter" idx="11"/>
          </p:nvPr>
        </p:nvSpPr>
        <p:spPr/>
        <p:txBody>
          <a:bodyPr/>
          <a:lstStyle/>
          <a:p>
            <a:r>
              <a:rPr lang="en-US" dirty="0" smtClean="0"/>
              <a:t>Introduction to Engineering Design – Lesson 1.3 - Measurement and Statistics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a:t>
            </a:fld>
            <a:endParaRPr lang="en-US" dirty="0"/>
          </a:p>
        </p:txBody>
      </p:sp>
      <p:sp>
        <p:nvSpPr>
          <p:cNvPr id="7" name="Footer Placeholder 6"/>
          <p:cNvSpPr>
            <a:spLocks noGrp="1"/>
          </p:cNvSpPr>
          <p:nvPr>
            <p:ph type="ftr" sz="quarter" idx="13"/>
          </p:nvPr>
        </p:nvSpPr>
        <p:spPr>
          <a:xfrm>
            <a:off x="77789" y="8728287"/>
            <a:ext cx="2436811" cy="472890"/>
          </a:xfrm>
        </p:spPr>
        <p:txBody>
          <a:bodyPr/>
          <a:lstStyle/>
          <a:p>
            <a:r>
              <a:rPr lang="en-US" dirty="0" smtClean="0"/>
              <a:t>Project Lead The Way, Inc. Copyright 2012</a:t>
            </a:r>
            <a:endParaRPr lang="en-US" dirty="0"/>
          </a:p>
        </p:txBody>
      </p:sp>
    </p:spTree>
    <p:extLst>
      <p:ext uri="{BB962C8B-B14F-4D97-AF65-F5344CB8AC3E}">
        <p14:creationId xmlns:p14="http://schemas.microsoft.com/office/powerpoint/2010/main" val="547305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20</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dirty="0" smtClean="0"/>
              <a:t>Start with the given quantity. Then determine</a:t>
            </a:r>
            <a:r>
              <a:rPr lang="en-US" baseline="0" dirty="0" smtClean="0"/>
              <a:t> the appropriate conversion factor. [click] Cancel the given units which are repeated in the numerator and denominator. [click]</a:t>
            </a:r>
          </a:p>
          <a:p>
            <a:pPr marL="228600" indent="-228600" eaLnBrk="1" hangingPunct="1"/>
            <a:endParaRPr lang="en-US" baseline="0" dirty="0" smtClean="0"/>
          </a:p>
          <a:p>
            <a:pPr marL="228600" indent="-228600" eaLnBrk="1" hangingPunct="1"/>
            <a:r>
              <a:rPr lang="en-US" baseline="0" dirty="0" smtClean="0"/>
              <a:t>Perform the multiplication to obtain the result. [click]</a:t>
            </a:r>
          </a:p>
          <a:p>
            <a:pPr marL="228600" indent="-228600" eaLnBrk="1" hangingPunct="1"/>
            <a:endParaRPr lang="en-US" baseline="0" dirty="0" smtClean="0"/>
          </a:p>
          <a:p>
            <a:pPr marL="228600" indent="-228600" eaLnBrk="1" hangingPunct="1"/>
            <a:r>
              <a:rPr lang="en-US" baseline="0" dirty="0" smtClean="0"/>
              <a:t>Note that the number of significant digits in the original measurement was three. Therefore, the number of significant digits reported in the result is also three.</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21</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dirty="0" smtClean="0"/>
              <a:t>Begin with the given quantity</a:t>
            </a:r>
            <a:r>
              <a:rPr lang="en-US" baseline="0" dirty="0" smtClean="0"/>
              <a:t> and find an equivalency (or a series of equivalencies) that relates the given units to the desired units. [click]</a:t>
            </a:r>
          </a:p>
          <a:p>
            <a:pPr marL="228600" indent="-228600" eaLnBrk="1" hangingPunct="1"/>
            <a:endParaRPr lang="en-US" baseline="0" dirty="0" smtClean="0"/>
          </a:p>
          <a:p>
            <a:pPr marL="228600" indent="-228600" eaLnBrk="1" hangingPunct="1"/>
            <a:r>
              <a:rPr lang="en-US" baseline="0" dirty="0" smtClean="0"/>
              <a:t>Write a conversion factor so that the given units cancel and the desired units remain. [click]</a:t>
            </a:r>
          </a:p>
          <a:p>
            <a:pPr marL="228600" indent="-228600" eaLnBrk="1" hangingPunct="1"/>
            <a:endParaRPr lang="en-US" baseline="0" dirty="0" smtClean="0"/>
          </a:p>
          <a:p>
            <a:pPr marL="228600" indent="-228600" eaLnBrk="1" hangingPunct="1"/>
            <a:r>
              <a:rPr lang="en-US" baseline="0" dirty="0" smtClean="0"/>
              <a:t>Calculate the result and consider the number of significant digits. In this case the original quantity has two significant figures (we assume, although it is somewhat ambiguous since there is no decimal point). [click] So we will round the final answer to two significant digits [click] which seems reasonable.</a:t>
            </a:r>
          </a:p>
          <a:p>
            <a:pPr marL="228600" indent="-228600" eaLnBrk="1" hangingPunct="1"/>
            <a:endParaRPr lang="en-US" baseline="0" dirty="0" smtClean="0"/>
          </a:p>
          <a:p>
            <a:pPr marL="228600" indent="-228600" eaLnBrk="1" hangingPunct="1"/>
            <a:r>
              <a:rPr lang="en-US" baseline="0" dirty="0" smtClean="0"/>
              <a:t>Note that in order to be unambiguous about the number of significant digits, the original quantity could have been written with a decimal point and no zeros after the decimal point. So (17.) would definitively indicate two significant digits. Unfortunately, you will rarely see this outside of the scientific community which means the number of significant digits is often in question.</a:t>
            </a:r>
          </a:p>
          <a:p>
            <a:pPr marL="228600" indent="-228600" eaLnBrk="1" hangingPunct="1"/>
            <a:endParaRPr lang="en-US" baseline="0" dirty="0" smtClean="0"/>
          </a:p>
          <a:p>
            <a:pPr marL="228600" indent="-228600" eaLnBrk="1" hangingPunct="1"/>
            <a:r>
              <a:rPr lang="en-US" baseline="0" dirty="0" smtClean="0"/>
              <a:t>For IED, the required precision of an answer may be directly stated. If not, use a reasonable precision based on the provided information and the use of the result.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do not have an equivalency between the given units and the desired units, you may use a series of conversion factors based on available equivalencies using linking units. [click]</a:t>
            </a:r>
          </a:p>
          <a:p>
            <a:endParaRPr lang="en-US" baseline="0" dirty="0" smtClean="0"/>
          </a:p>
          <a:p>
            <a:r>
              <a:rPr lang="en-US" baseline="0" dirty="0" smtClean="0"/>
              <a:t>By strategically selecting the linking units, you can create conversion factors that allow you to cancel the given units [click] and the linking units [click] so that the result is in the desired units. [click]</a:t>
            </a:r>
            <a:endParaRPr lang="en-US" dirty="0"/>
          </a:p>
        </p:txBody>
      </p:sp>
      <p:sp>
        <p:nvSpPr>
          <p:cNvPr id="4" name="Header Placeholder 3"/>
          <p:cNvSpPr>
            <a:spLocks noGrp="1"/>
          </p:cNvSpPr>
          <p:nvPr>
            <p:ph type="hdr" sz="quarter" idx="10"/>
          </p:nvPr>
        </p:nvSpPr>
        <p:spPr/>
        <p:txBody>
          <a:bodyPr/>
          <a:lstStyle/>
          <a:p>
            <a:r>
              <a:rPr lang="en-US" dirty="0" smtClean="0"/>
              <a:t>Unit Conversion</a:t>
            </a:r>
            <a:endParaRPr lang="en-US" dirty="0"/>
          </a:p>
        </p:txBody>
      </p:sp>
      <p:sp>
        <p:nvSpPr>
          <p:cNvPr id="5" name="Date Placeholder 4"/>
          <p:cNvSpPr>
            <a:spLocks noGrp="1"/>
          </p:cNvSpPr>
          <p:nvPr>
            <p:ph type="dt" sz="quarter" idx="11"/>
          </p:nvPr>
        </p:nvSpPr>
        <p:spPr/>
        <p:txBody>
          <a:bodyPr/>
          <a:lstStyle/>
          <a:p>
            <a:r>
              <a:rPr lang="en-US" dirty="0" smtClean="0"/>
              <a:t>Introduction to Engineering Design – Lesson 1.3 - Measurement and Statistics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22</a:t>
            </a:fld>
            <a:endParaRPr lang="en-US" dirty="0"/>
          </a:p>
        </p:txBody>
      </p:sp>
      <p:sp>
        <p:nvSpPr>
          <p:cNvPr id="7" name="Footer Placeholder 6"/>
          <p:cNvSpPr>
            <a:spLocks noGrp="1"/>
          </p:cNvSpPr>
          <p:nvPr>
            <p:ph type="ftr" sz="quarter" idx="13"/>
          </p:nvPr>
        </p:nvSpPr>
        <p:spPr/>
        <p:txBody>
          <a:bodyPr/>
          <a:lstStyle/>
          <a:p>
            <a:r>
              <a:rPr lang="en-US" dirty="0" smtClean="0"/>
              <a:t>Project Lead The Way, Inc. Copyright 2012</a:t>
            </a:r>
            <a:endParaRPr lang="en-US" dirty="0"/>
          </a:p>
        </p:txBody>
      </p:sp>
    </p:spTree>
    <p:extLst>
      <p:ext uri="{BB962C8B-B14F-4D97-AF65-F5344CB8AC3E}">
        <p14:creationId xmlns:p14="http://schemas.microsoft.com/office/powerpoint/2010/main" val="1267561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23</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dirty="0" smtClean="0"/>
              <a:t>Start with the given quantity. To convert from inches to yards, use two conversion</a:t>
            </a:r>
            <a:r>
              <a:rPr lang="en-US" baseline="0" dirty="0" smtClean="0"/>
              <a:t> factors. One conversion factor will convert inches to feet. [click] the second conversion factor will convert feet to yards. [click]</a:t>
            </a:r>
          </a:p>
          <a:p>
            <a:pPr marL="228600" indent="-228600" eaLnBrk="1" hangingPunct="1"/>
            <a:endParaRPr lang="en-US" baseline="0" dirty="0" smtClean="0"/>
          </a:p>
          <a:p>
            <a:pPr marL="228600" indent="-228600" eaLnBrk="1" hangingPunct="1"/>
            <a:r>
              <a:rPr lang="en-US" baseline="0" dirty="0" smtClean="0"/>
              <a:t>Then perform the calculation. The result is in yards.</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24</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dirty="0" smtClean="0"/>
              <a:t>First, identify the information that you are given [click]. In this example you are given the fuel rating of 45 mi/gal. [click]</a:t>
            </a:r>
          </a:p>
          <a:p>
            <a:pPr marL="228600" indent="-228600" eaLnBrk="1" hangingPunct="1"/>
            <a:r>
              <a:rPr lang="en-US" dirty="0" smtClean="0"/>
              <a:t>Then identify the units in</a:t>
            </a:r>
            <a:r>
              <a:rPr lang="en-US" baseline="0" dirty="0" smtClean="0"/>
              <a:t> which the result should be reported [click]. In this case the results should be in km/L.</a:t>
            </a:r>
          </a:p>
          <a:p>
            <a:pPr marL="228600" indent="-228600" eaLnBrk="1" hangingPunct="1"/>
            <a:endParaRPr lang="en-US" baseline="0" dirty="0" smtClean="0"/>
          </a:p>
          <a:p>
            <a:pPr marL="228600" indent="-228600" eaLnBrk="1" hangingPunct="1"/>
            <a:r>
              <a:rPr lang="en-US" baseline="0" dirty="0" smtClean="0"/>
              <a:t>Now decide what conversion factors are needed to convert the given information into the desired result. In this case, since gallons and liters are both volume measures, we can convert between the two. An equation that represents the equivalency of gallons and liters is 1 L = 0.0264 gal. [click]</a:t>
            </a:r>
          </a:p>
          <a:p>
            <a:pPr marL="228600" indent="-228600" eaLnBrk="1" hangingPunct="1"/>
            <a:endParaRPr lang="en-US" baseline="0" dirty="0" smtClean="0"/>
          </a:p>
          <a:p>
            <a:pPr marL="228600" indent="-228600" eaLnBrk="1" hangingPunct="1"/>
            <a:r>
              <a:rPr lang="en-US" baseline="0" dirty="0" smtClean="0"/>
              <a:t>Since the gallons unit is in the denominator of the given quantity and we want gallons to cancel, we will place gallons in the numerator of the conversion factor. [click] Gallons will cancel and leave liters in the denominator, which is what we need in the result. </a:t>
            </a:r>
          </a:p>
          <a:p>
            <a:pPr marL="228600" indent="-228600" eaLnBrk="1" hangingPunct="1"/>
            <a:endParaRPr lang="en-US" baseline="0" dirty="0" smtClean="0"/>
          </a:p>
          <a:p>
            <a:pPr marL="228600" indent="-228600" eaLnBrk="1" hangingPunct="1"/>
            <a:r>
              <a:rPr lang="en-US" baseline="0" dirty="0" smtClean="0"/>
              <a:t>Next, since kilometers and miles are both length measures, we need to convert the given miles to the desired kilometers. An equation that expresses the equivalency between miles and kilometers is I km = 0.621 mi.  [click]</a:t>
            </a:r>
          </a:p>
          <a:p>
            <a:pPr marL="228600" indent="-228600" eaLnBrk="1" hangingPunct="1"/>
            <a:endParaRPr lang="en-US" baseline="0" dirty="0" smtClean="0"/>
          </a:p>
          <a:p>
            <a:pPr marL="228600" indent="-228600" eaLnBrk="1" hangingPunct="1"/>
            <a:r>
              <a:rPr lang="en-US" baseline="0" dirty="0" smtClean="0"/>
              <a:t>Since miles is in the numerator in the given quantity and we want it to cancel, we will place miles in the denominator of the conversion factor. [click] Since we now have miles in a denominator and a numerator, we can cancel the mile units. [click]</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25</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baseline="0" dirty="0" smtClean="0"/>
              <a:t>When we perform the multiplication and division, we end up with 23.4 km/L. [click]</a:t>
            </a:r>
          </a:p>
          <a:p>
            <a:pPr marL="228600" indent="-228600" eaLnBrk="1" hangingPunct="1"/>
            <a:endParaRPr lang="en-US" baseline="0" dirty="0" smtClean="0"/>
          </a:p>
          <a:p>
            <a:pPr marL="228600" indent="-228600" eaLnBrk="1" hangingPunct="1"/>
            <a:r>
              <a:rPr lang="en-US" baseline="0" dirty="0" smtClean="0"/>
              <a:t>Again, the number of significant digits in the given quantity is ambiguous since there is no decimal point. However, assuming two significant digits (which is a reasonable precision), there should be two significant digits in the result. And reporting the result in whole km/L is reasonable and probably the best level of precision for the purpose of the result, to advertise the fuel efficiency of the vehicle. [click]</a:t>
            </a:r>
          </a:p>
          <a:p>
            <a:pPr marL="228600" indent="-228600"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26</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baseline="0" dirty="0" smtClean="0"/>
              <a:t>When we perform the multiplication and division, we end up with 23.4 km/L. [click]</a:t>
            </a:r>
          </a:p>
          <a:p>
            <a:pPr marL="228600" indent="-228600" eaLnBrk="1" hangingPunct="1"/>
            <a:endParaRPr lang="en-US" baseline="0" dirty="0" smtClean="0"/>
          </a:p>
          <a:p>
            <a:pPr marL="228600" indent="-228600" eaLnBrk="1" hangingPunct="1"/>
            <a:r>
              <a:rPr lang="en-US" baseline="0" dirty="0" smtClean="0"/>
              <a:t>Again, the number of significant digits in the given quantity is ambiguous since there is no decimal point. However, assuming two significant digits (which is a reasonable precision), there should be two significant digits in the result. And reporting the result in whole km/L is reasonable and probably the best level of precision for the purpose of the result, to advertise the fuel efficiency of the vehicle. [click]</a:t>
            </a:r>
          </a:p>
          <a:p>
            <a:pPr marL="228600" indent="-228600"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first two bullets</a:t>
            </a:r>
            <a:r>
              <a:rPr lang="en-US" baseline="0" dirty="0" smtClean="0"/>
              <a:t> then click].</a:t>
            </a:r>
            <a:endParaRPr lang="en-US" dirty="0" smtClean="0"/>
          </a:p>
          <a:p>
            <a:endParaRPr lang="en-US" dirty="0" smtClean="0"/>
          </a:p>
          <a:p>
            <a:r>
              <a:rPr lang="en-US" dirty="0" smtClean="0"/>
              <a:t>So when creating a conversion factor, the desired units should be placed in the numerator and the desired units in the denominator.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[click]Since the value in the numerator is equivalent to the value in the denominator,</a:t>
            </a:r>
            <a:r>
              <a:rPr lang="en-US" baseline="0" dirty="0" smtClean="0"/>
              <a:t> the value of the conversion factor is 1.</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[click] </a:t>
            </a:r>
            <a:r>
              <a:rPr lang="en-US" dirty="0" smtClean="0"/>
              <a:t>If we rewrite the original Given</a:t>
            </a:r>
            <a:r>
              <a:rPr lang="en-US" baseline="0" dirty="0" smtClean="0"/>
              <a:t> Units as Given Units/1 [click], we can see that the Given Units will cancel [click], resulting in an answer in the Desired Units/1 [click]. We can then write the answer without the 1 in the denominator.[click]</a:t>
            </a:r>
          </a:p>
        </p:txBody>
      </p:sp>
      <p:sp>
        <p:nvSpPr>
          <p:cNvPr id="4" name="Header Placeholder 3"/>
          <p:cNvSpPr>
            <a:spLocks noGrp="1"/>
          </p:cNvSpPr>
          <p:nvPr>
            <p:ph type="hdr" sz="quarter" idx="10"/>
          </p:nvPr>
        </p:nvSpPr>
        <p:spPr/>
        <p:txBody>
          <a:bodyPr/>
          <a:lstStyle/>
          <a:p>
            <a:r>
              <a:rPr lang="en-US" dirty="0" smtClean="0"/>
              <a:t>Unit Conversion</a:t>
            </a:r>
            <a:endParaRPr lang="en-US" dirty="0"/>
          </a:p>
        </p:txBody>
      </p:sp>
      <p:sp>
        <p:nvSpPr>
          <p:cNvPr id="5" name="Date Placeholder 4"/>
          <p:cNvSpPr>
            <a:spLocks noGrp="1"/>
          </p:cNvSpPr>
          <p:nvPr>
            <p:ph type="dt" sz="quarter" idx="11"/>
          </p:nvPr>
        </p:nvSpPr>
        <p:spPr/>
        <p:txBody>
          <a:bodyPr/>
          <a:lstStyle/>
          <a:p>
            <a:r>
              <a:rPr lang="en-US" dirty="0" smtClean="0"/>
              <a:t>Introduction to Engineering Design – Lesson 1.3 - Measurement and Statistics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dirty="0"/>
          </a:p>
        </p:txBody>
      </p:sp>
      <p:sp>
        <p:nvSpPr>
          <p:cNvPr id="7" name="Footer Placeholder 6"/>
          <p:cNvSpPr>
            <a:spLocks noGrp="1"/>
          </p:cNvSpPr>
          <p:nvPr>
            <p:ph type="ftr" sz="quarter" idx="13"/>
          </p:nvPr>
        </p:nvSpPr>
        <p:spPr>
          <a:xfrm>
            <a:off x="77789" y="8728287"/>
            <a:ext cx="2513011" cy="472890"/>
          </a:xfrm>
        </p:spPr>
        <p:txBody>
          <a:bodyPr/>
          <a:lstStyle/>
          <a:p>
            <a:r>
              <a:rPr lang="en-US" dirty="0" smtClean="0"/>
              <a:t>Project Lead The Way, Inc. Copyright 2012</a:t>
            </a:r>
            <a:endParaRPr lang="en-US" dirty="0"/>
          </a:p>
        </p:txBody>
      </p:sp>
    </p:spTree>
    <p:extLst>
      <p:ext uri="{BB962C8B-B14F-4D97-AF65-F5344CB8AC3E}">
        <p14:creationId xmlns:p14="http://schemas.microsoft.com/office/powerpoint/2010/main" val="380954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Canceling</a:t>
            </a:r>
            <a:r>
              <a:rPr lang="en-US" baseline="0" dirty="0" smtClean="0"/>
              <a:t> unwanted units using conversion factors is similar to multiplication of fractions in which numbers that factor in both the numerator and the denominator can be canceled. [click]</a:t>
            </a:r>
          </a:p>
          <a:p>
            <a:endParaRPr lang="en-US" baseline="0" dirty="0" smtClean="0"/>
          </a:p>
          <a:p>
            <a:r>
              <a:rPr lang="en-US" baseline="0" dirty="0" smtClean="0"/>
              <a:t>For instance, in this problem, you may cancel the 7s – one in the numerator and one in the denominator – [click] to give a result of 5/3. [click]</a:t>
            </a:r>
          </a:p>
        </p:txBody>
      </p:sp>
      <p:sp>
        <p:nvSpPr>
          <p:cNvPr id="4" name="Header Placeholder 3"/>
          <p:cNvSpPr>
            <a:spLocks noGrp="1"/>
          </p:cNvSpPr>
          <p:nvPr>
            <p:ph type="hdr" sz="quarter" idx="10"/>
          </p:nvPr>
        </p:nvSpPr>
        <p:spPr/>
        <p:txBody>
          <a:bodyPr/>
          <a:lstStyle/>
          <a:p>
            <a:r>
              <a:rPr lang="en-US" dirty="0" smtClean="0"/>
              <a:t>Unit Conversion</a:t>
            </a:r>
            <a:endParaRPr lang="en-US" dirty="0"/>
          </a:p>
        </p:txBody>
      </p:sp>
      <p:sp>
        <p:nvSpPr>
          <p:cNvPr id="5" name="Date Placeholder 4"/>
          <p:cNvSpPr>
            <a:spLocks noGrp="1"/>
          </p:cNvSpPr>
          <p:nvPr>
            <p:ph type="dt" sz="quarter" idx="11"/>
          </p:nvPr>
        </p:nvSpPr>
        <p:spPr/>
        <p:txBody>
          <a:bodyPr/>
          <a:lstStyle/>
          <a:p>
            <a:r>
              <a:rPr lang="en-US" dirty="0" smtClean="0"/>
              <a:t>Introduction to Engineering Design – Lesson 1.3 - Measurement and Statistics</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a:t>
            </a:fld>
            <a:endParaRPr lang="en-US" dirty="0"/>
          </a:p>
        </p:txBody>
      </p:sp>
      <p:sp>
        <p:nvSpPr>
          <p:cNvPr id="7" name="Footer Placeholder 6"/>
          <p:cNvSpPr>
            <a:spLocks noGrp="1"/>
          </p:cNvSpPr>
          <p:nvPr>
            <p:ph type="ftr" sz="quarter" idx="13"/>
          </p:nvPr>
        </p:nvSpPr>
        <p:spPr>
          <a:xfrm>
            <a:off x="77789" y="8728287"/>
            <a:ext cx="2284411" cy="472890"/>
          </a:xfrm>
        </p:spPr>
        <p:txBody>
          <a:bodyPr/>
          <a:lstStyle/>
          <a:p>
            <a:r>
              <a:rPr lang="en-US" dirty="0" smtClean="0"/>
              <a:t>Project Lead The Way, Inc. Copyright 2012</a:t>
            </a:r>
            <a:endParaRPr lang="en-US" dirty="0"/>
          </a:p>
        </p:txBody>
      </p:sp>
    </p:spTree>
    <p:extLst>
      <p:ext uri="{BB962C8B-B14F-4D97-AF65-F5344CB8AC3E}">
        <p14:creationId xmlns:p14="http://schemas.microsoft.com/office/powerpoint/2010/main" val="380954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prefixes can be</a:t>
            </a:r>
            <a:r>
              <a:rPr lang="en-US" baseline="0" dirty="0" smtClean="0"/>
              <a:t> applied to meter, gram, and liter. </a:t>
            </a:r>
          </a:p>
          <a:p>
            <a:endParaRPr lang="en-US" baseline="0" dirty="0" smtClean="0"/>
          </a:p>
          <a:p>
            <a:r>
              <a:rPr lang="en-US" baseline="0" dirty="0" smtClean="0"/>
              <a:t>Notice that the power of 10 is reflected in the equivalencies. For instance, 10^1 is 10 [click].</a:t>
            </a:r>
          </a:p>
          <a:p>
            <a:r>
              <a:rPr lang="en-US" baseline="0" dirty="0" smtClean="0"/>
              <a:t>10^3 is 1000 [click], and 10^6 is 1 million. </a:t>
            </a:r>
          </a:p>
          <a:p>
            <a:endParaRPr lang="en-US" baseline="0" dirty="0" smtClean="0"/>
          </a:p>
          <a:p>
            <a:r>
              <a:rPr lang="en-US" baseline="0" dirty="0" smtClean="0"/>
              <a:t>Similarly, 10^-2 is equivalent to one hundredth [click], 10^-3 is equivalent to one thousandth [click] and 10^-6 is equivalent to on millionth.  </a:t>
            </a:r>
          </a:p>
          <a:p>
            <a:endParaRPr lang="en-US" baseline="0" dirty="0" smtClean="0"/>
          </a:p>
          <a:p>
            <a:r>
              <a:rPr lang="en-US" baseline="0" dirty="0" smtClean="0"/>
              <a:t>If you start with the number 1.0, the power of ten can be interpreted as moving the decimal point right (for positive exponents) or left (for negative exponents).</a:t>
            </a:r>
          </a:p>
          <a:p>
            <a:endParaRPr lang="en-US" dirty="0" smtClean="0"/>
          </a:p>
          <a:p>
            <a:r>
              <a:rPr lang="en-US" dirty="0" smtClean="0"/>
              <a:t>Remember</a:t>
            </a:r>
            <a:r>
              <a:rPr lang="en-US" baseline="0" dirty="0" smtClean="0"/>
              <a:t> that the gram is not technically an SI base unit, but the prefixes still apply. A kilogram is the SI base unit and is used in other unit definitions.</a:t>
            </a:r>
            <a:endParaRPr lang="en-US" dirty="0"/>
          </a:p>
        </p:txBody>
      </p:sp>
      <p:sp>
        <p:nvSpPr>
          <p:cNvPr id="4" name="Header Placeholder 3"/>
          <p:cNvSpPr>
            <a:spLocks noGrp="1"/>
          </p:cNvSpPr>
          <p:nvPr>
            <p:ph type="hdr" sz="quarter" idx="10"/>
          </p:nvPr>
        </p:nvSpPr>
        <p:spPr/>
        <p:txBody>
          <a:bodyPr/>
          <a:lstStyle/>
          <a:p>
            <a:r>
              <a:rPr lang="en-US" smtClean="0"/>
              <a:t>Unit Conversion</a:t>
            </a:r>
            <a:endParaRPr lang="en-US" dirty="0"/>
          </a:p>
        </p:txBody>
      </p:sp>
      <p:sp>
        <p:nvSpPr>
          <p:cNvPr id="5" name="Date Placeholder 4"/>
          <p:cNvSpPr>
            <a:spLocks noGrp="1"/>
          </p:cNvSpPr>
          <p:nvPr>
            <p:ph type="dt" sz="quarter" idx="11"/>
          </p:nvPr>
        </p:nvSpPr>
        <p:spPr/>
        <p:txBody>
          <a:bodyPr/>
          <a:lstStyle/>
          <a:p>
            <a:r>
              <a:rPr lang="en-US" smtClean="0"/>
              <a:t>Introduction to Engineering Design – Lesson 1.3 - Measurement and Statistics</a:t>
            </a:r>
            <a:endParaRPr lang="en-US" dirty="0"/>
          </a:p>
        </p:txBody>
      </p:sp>
      <p:sp>
        <p:nvSpPr>
          <p:cNvPr id="6" name="Footer Placeholder 5"/>
          <p:cNvSpPr>
            <a:spLocks noGrp="1"/>
          </p:cNvSpPr>
          <p:nvPr>
            <p:ph type="ftr" sz="quarter" idx="12"/>
          </p:nvPr>
        </p:nvSpPr>
        <p:spPr/>
        <p:txBody>
          <a:bodyPr/>
          <a:lstStyle/>
          <a:p>
            <a:r>
              <a:rPr lang="en-US" smtClean="0"/>
              <a:t>Project Lead The Way, Inc. Copyright 2012</a:t>
            </a:r>
            <a:endParaRPr lang="en-US" dirty="0"/>
          </a:p>
        </p:txBody>
      </p:sp>
      <p:sp>
        <p:nvSpPr>
          <p:cNvPr id="7" name="Slide Number Placeholder 6"/>
          <p:cNvSpPr>
            <a:spLocks noGrp="1"/>
          </p:cNvSpPr>
          <p:nvPr>
            <p:ph type="sldNum" sz="quarter" idx="13"/>
          </p:nvPr>
        </p:nvSpPr>
        <p:spPr/>
        <p:txBody>
          <a:bodyPr/>
          <a:lstStyle/>
          <a:p>
            <a:fld id="{AA6F666A-3503-4EB4-9796-FFB36F66CA1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xfrm>
            <a:off x="77789" y="8728287"/>
            <a:ext cx="2055811" cy="4728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6</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dirty="0" smtClean="0"/>
              <a:t>Conversion factors are based</a:t>
            </a:r>
            <a:r>
              <a:rPr lang="en-US" baseline="0" dirty="0" smtClean="0"/>
              <a:t> on equivalencies between units. </a:t>
            </a:r>
            <a:r>
              <a:rPr lang="en-US" dirty="0" smtClean="0"/>
              <a:t>The prefix table given on the PLTW Engineering</a:t>
            </a:r>
            <a:r>
              <a:rPr lang="en-US" baseline="0" dirty="0" smtClean="0"/>
              <a:t> </a:t>
            </a:r>
            <a:r>
              <a:rPr lang="en-US" dirty="0" smtClean="0"/>
              <a:t>Formula Sheet provides</a:t>
            </a:r>
            <a:r>
              <a:rPr lang="en-US" baseline="0" dirty="0" smtClean="0"/>
              <a:t> the equivalencies of SI units in terms of powers of 10.</a:t>
            </a:r>
          </a:p>
          <a:p>
            <a:pPr marL="228600" indent="-228600" eaLnBrk="1" hangingPunct="1"/>
            <a:endParaRPr lang="en-US" baseline="0" dirty="0" smtClean="0"/>
          </a:p>
          <a:p>
            <a:pPr marL="228600" indent="-228600" eaLnBrk="1" hangingPunct="1"/>
            <a:r>
              <a:rPr lang="en-US" baseline="0" dirty="0" smtClean="0"/>
              <a:t>So, for example, one decaliter is equivalent to 10^1 liters.  [click]</a:t>
            </a:r>
          </a:p>
          <a:p>
            <a:pPr marL="228600" indent="-228600" eaLnBrk="1" hangingPunct="1"/>
            <a:endParaRPr lang="en-US" baseline="0" dirty="0" smtClean="0"/>
          </a:p>
          <a:p>
            <a:pPr marL="228600" indent="-228600" eaLnBrk="1" hangingPunct="1"/>
            <a:r>
              <a:rPr lang="en-US" baseline="0" dirty="0" smtClean="0"/>
              <a:t>One nanogram is equivalent to 10^-9 gram. [click]</a:t>
            </a:r>
          </a:p>
          <a:p>
            <a:pPr marL="228600" indent="-228600" eaLnBrk="1" hangingPunct="1"/>
            <a:endParaRPr lang="en-US" baseline="0" dirty="0" smtClean="0"/>
          </a:p>
          <a:p>
            <a:pPr marL="228600" indent="-228600" eaLnBrk="1" hangingPunct="1"/>
            <a:r>
              <a:rPr lang="en-US" baseline="0" dirty="0" smtClean="0"/>
              <a:t>Conversion factors are created by using these equivalencies in the form of a fraction equal to 1. [click]</a:t>
            </a:r>
          </a:p>
          <a:p>
            <a:pPr marL="228600" indent="-228600" eaLnBrk="1" hangingPunct="1"/>
            <a:endParaRPr lang="en-US" baseline="0" dirty="0" smtClean="0"/>
          </a:p>
          <a:p>
            <a:pPr marL="228600" indent="-228600" eaLnBrk="1" hangingPunct="1"/>
            <a:r>
              <a:rPr lang="en-US" baseline="0" dirty="0" smtClean="0"/>
              <a:t>Since 1 microgram is equivalent to 10^-6 grams, the fraction (1µg/10^-6g) is equal to one. [click]</a:t>
            </a:r>
          </a:p>
          <a:p>
            <a:pPr marL="228600" indent="-228600" eaLnBrk="1" hangingPunct="1"/>
            <a:endParaRPr lang="en-US" baseline="0" dirty="0" smtClean="0"/>
          </a:p>
          <a:p>
            <a:pPr marL="228600" indent="-228600" eaLnBrk="1" hangingPunct="1"/>
            <a:r>
              <a:rPr lang="en-US" baseline="0" dirty="0" smtClean="0"/>
              <a:t>Note: There is a memory aid that can be used with SI System prefixes. The prefixes that describe first three orders of magnitude of large quantities have harsh ‘k’ pronunciations. The prefixes that describe first three orders of magnitude of small quantities have soft pronunciations. </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xfrm>
            <a:off x="77789" y="8728287"/>
            <a:ext cx="2208211" cy="4728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7</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baseline="0" dirty="0" smtClean="0"/>
              <a:t>Because Conversion factors are created by using equivalent quantities, [click] the resulting fraction is equal to 1. </a:t>
            </a:r>
          </a:p>
          <a:p>
            <a:pPr marL="228600" indent="-228600" eaLnBrk="1" hangingPunct="1"/>
            <a:r>
              <a:rPr lang="en-US" baseline="0" dirty="0" smtClean="0"/>
              <a:t>Since 1 microgram is equivalent to 10^-6 grams, the fraction (1µg/10^-6g) is equal to one. [click]</a:t>
            </a:r>
            <a:endParaRPr lang="en-US" dirty="0" smtClean="0"/>
          </a:p>
          <a:p>
            <a:pPr marL="228600" indent="-228600"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xfrm>
            <a:off x="77789" y="8728287"/>
            <a:ext cx="2055811" cy="4728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8</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dirty="0" smtClean="0"/>
              <a:t>What is the conversion</a:t>
            </a:r>
            <a:r>
              <a:rPr lang="en-US" baseline="0" dirty="0" smtClean="0"/>
              <a:t> factor used to convert Megameters to meters? [Allow students to answer] [click]</a:t>
            </a:r>
          </a:p>
          <a:p>
            <a:pPr marL="228600" indent="-228600" eaLnBrk="1" hangingPunct="1"/>
            <a:endParaRPr lang="en-US" baseline="0" dirty="0" smtClean="0"/>
          </a:p>
          <a:p>
            <a:pPr marL="228600" indent="-228600" eaLnBrk="1" hangingPunct="1"/>
            <a:r>
              <a:rPr lang="en-US" baseline="0" dirty="0" smtClean="0"/>
              <a:t>As always, the desired units are in the numerator and the given units are in the denominator. [click]</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Unit Conversion</a:t>
            </a:r>
          </a:p>
        </p:txBody>
      </p:sp>
      <p:sp>
        <p:nvSpPr>
          <p:cNvPr id="73731" name="Rectangle 6"/>
          <p:cNvSpPr>
            <a:spLocks noGrp="1" noChangeArrowheads="1"/>
          </p:cNvSpPr>
          <p:nvPr>
            <p:ph type="ftr" sz="quarter" idx="4"/>
          </p:nvPr>
        </p:nvSpPr>
        <p:spPr>
          <a:xfrm>
            <a:off x="77789" y="8728287"/>
            <a:ext cx="2055811" cy="4728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Project Lead The Way, Inc. Copyright 2012</a:t>
            </a:r>
          </a:p>
        </p:txBody>
      </p:sp>
      <p:sp>
        <p:nvSpPr>
          <p:cNvPr id="737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81FAAEA0-B205-4FDD-B5D0-57B693FB8D51}" type="slidenum">
              <a:rPr lang="en-US" sz="1200" b="0" smtClean="0">
                <a:solidFill>
                  <a:schemeClr val="tx1"/>
                </a:solidFill>
                <a:latin typeface="Arial" charset="0"/>
              </a:rPr>
              <a:pPr/>
              <a:t>9</a:t>
            </a:fld>
            <a:endParaRPr lang="en-US" sz="1200" b="0" dirty="0" smtClean="0">
              <a:solidFill>
                <a:schemeClr val="tx1"/>
              </a:solidFill>
              <a:latin typeface="Arial" charset="0"/>
            </a:endParaRPr>
          </a:p>
        </p:txBody>
      </p:sp>
      <p:sp>
        <p:nvSpPr>
          <p:cNvPr id="73733"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dirty="0" smtClean="0">
                <a:solidFill>
                  <a:schemeClr val="tx1"/>
                </a:solidFill>
                <a:latin typeface="Arial" charset="0"/>
              </a:rPr>
              <a:t>Introduction to Engineering Design – Lesson 1.3 - Measurement and Statistics</a:t>
            </a:r>
          </a:p>
        </p:txBody>
      </p:sp>
      <p:sp>
        <p:nvSpPr>
          <p:cNvPr id="73734" name="Rectangle 2"/>
          <p:cNvSpPr>
            <a:spLocks noGrp="1" noRot="1" noChangeAspect="1" noChangeArrowheads="1" noTextEdit="1"/>
          </p:cNvSpPr>
          <p:nvPr>
            <p:ph type="sldImg"/>
          </p:nvPr>
        </p:nvSpPr>
        <p:spPr>
          <a:ln/>
        </p:spPr>
      </p:sp>
      <p:sp>
        <p:nvSpPr>
          <p:cNvPr id="737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dirty="0" smtClean="0"/>
              <a:t>Again, because</a:t>
            </a:r>
            <a:r>
              <a:rPr lang="en-US" baseline="0" dirty="0" smtClean="0"/>
              <a:t> 10^6 meters is equivalent to 1 Megameter [click], the conversion factor is equal to 1 [click] and does not change the value of the quantity once converted.</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5.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2.png"/><Relationship Id="rId7"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3.png"/><Relationship Id="rId7"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4343400"/>
            <a:ext cx="6400800" cy="838200"/>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smtClean="0">
                <a:solidFill>
                  <a:srgbClr val="002060"/>
                </a:solidFill>
                <a:latin typeface="Arial" panose="020B0604020202020204" pitchFamily="34" charset="0"/>
                <a:cs typeface="Arial" panose="020B0604020202020204" pitchFamily="34" charset="0"/>
              </a:rPr>
              <a:t>Unit Conversions</a:t>
            </a:r>
            <a:endParaRPr lang="en-US" b="1" kern="0" dirty="0">
              <a:solidFill>
                <a:srgbClr val="002060"/>
              </a:solidFill>
              <a:latin typeface="Arial" panose="020B0604020202020204" pitchFamily="34" charset="0"/>
              <a:cs typeface="Arial" panose="020B0604020202020204" pitchFamily="34" charset="0"/>
            </a:endParaRPr>
          </a:p>
        </p:txBody>
      </p:sp>
      <p:pic>
        <p:nvPicPr>
          <p:cNvPr id="6"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p:cNvSpPr txBox="1">
            <a:spLocks/>
          </p:cNvSpPr>
          <p:nvPr/>
        </p:nvSpPr>
        <p:spPr bwMode="auto">
          <a:xfrm>
            <a:off x="68580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10"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Introduction to Engineering Design</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457200" y="228600"/>
            <a:ext cx="8382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chemeClr val="accent2"/>
                </a:solidFill>
                <a:latin typeface="Arial" charset="0"/>
              </a:rPr>
              <a:t>Conversion of </a:t>
            </a:r>
            <a:r>
              <a:rPr lang="en-US" dirty="0" smtClean="0">
                <a:solidFill>
                  <a:schemeClr val="accent2"/>
                </a:solidFill>
                <a:latin typeface="Arial" charset="0"/>
              </a:rPr>
              <a:t>Units – SI System</a:t>
            </a:r>
            <a:endParaRPr lang="en-US"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mc:AlternateContent xmlns:mc="http://schemas.openxmlformats.org/markup-compatibility/2006" xmlns:a14="http://schemas.microsoft.com/office/drawing/2010/main">
        <mc:Choice Requires="a14">
          <p:sp>
            <p:nvSpPr>
              <p:cNvPr id="37893" name="Rectangle 4"/>
              <p:cNvSpPr>
                <a:spLocks noChangeArrowheads="1"/>
              </p:cNvSpPr>
              <p:nvPr/>
            </p:nvSpPr>
            <p:spPr bwMode="auto">
              <a:xfrm>
                <a:off x="457200" y="1158875"/>
                <a:ext cx="8458200" cy="18451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spcBef>
                    <a:spcPct val="50000"/>
                  </a:spcBef>
                </a:pPr>
                <a:r>
                  <a:rPr lang="en-US" sz="3200" b="0" dirty="0" smtClean="0">
                    <a:solidFill>
                      <a:schemeClr val="tx1"/>
                    </a:solidFill>
                    <a:latin typeface="Arial" charset="0"/>
                  </a:rPr>
                  <a:t>Example: Convert 103.2 cm to meters</a:t>
                </a:r>
              </a:p>
              <a:p>
                <a:pPr lvl="1">
                  <a:spcBef>
                    <a:spcPts val="1200"/>
                  </a:spcBef>
                </a:pPr>
                <a14:m>
                  <m:oMath xmlns:m="http://schemas.openxmlformats.org/officeDocument/2006/math">
                    <m:r>
                      <m:rPr>
                        <m:nor/>
                      </m:rPr>
                      <a:rPr lang="en-US" sz="3200" b="0" i="0" smtClean="0">
                        <a:solidFill>
                          <a:srgbClr val="C00000"/>
                        </a:solidFill>
                        <a:latin typeface="+mn-lt"/>
                      </a:rPr>
                      <m:t>103.2 </m:t>
                    </m:r>
                    <m:r>
                      <m:rPr>
                        <m:nor/>
                      </m:rPr>
                      <a:rPr lang="en-US" sz="3200" b="0" i="0" smtClean="0">
                        <a:solidFill>
                          <a:srgbClr val="C00000"/>
                        </a:solidFill>
                        <a:latin typeface="+mn-lt"/>
                      </a:rPr>
                      <m:t>cm</m:t>
                    </m:r>
                    <m:r>
                      <m:rPr>
                        <m:nor/>
                      </m:rPr>
                      <a:rPr lang="en-US" sz="3200" b="0" i="0" smtClean="0">
                        <a:solidFill>
                          <a:srgbClr val="C00000"/>
                        </a:solidFill>
                        <a:latin typeface="+mn-lt"/>
                      </a:rPr>
                      <m:t> </m:t>
                    </m:r>
                    <m:r>
                      <a:rPr lang="en-US" sz="3200" b="0" i="1" smtClean="0">
                        <a:solidFill>
                          <a:srgbClr val="C00000"/>
                        </a:solidFill>
                        <a:latin typeface="Cambria Math"/>
                      </a:rPr>
                      <m:t>·</m:t>
                    </m:r>
                    <m:d>
                      <m:dPr>
                        <m:ctrlPr>
                          <a:rPr lang="en-US" sz="3200" b="0" i="1" smtClean="0">
                            <a:solidFill>
                              <a:srgbClr val="C00000"/>
                            </a:solidFill>
                            <a:latin typeface="Cambria Math"/>
                          </a:rPr>
                        </m:ctrlPr>
                      </m:dPr>
                      <m:e>
                        <m:f>
                          <m:fPr>
                            <m:ctrlPr>
                              <a:rPr lang="en-US" sz="3200" b="0" i="1" smtClean="0">
                                <a:solidFill>
                                  <a:srgbClr val="C00000"/>
                                </a:solidFill>
                                <a:latin typeface="Cambria Math"/>
                              </a:rPr>
                            </m:ctrlPr>
                          </m:fPr>
                          <m:num>
                            <m:sSup>
                              <m:sSupPr>
                                <m:ctrlPr>
                                  <a:rPr lang="en-US" sz="3200" b="0" i="1" smtClean="0">
                                    <a:solidFill>
                                      <a:srgbClr val="C00000"/>
                                    </a:solidFill>
                                    <a:latin typeface="Cambria Math"/>
                                  </a:rPr>
                                </m:ctrlPr>
                              </m:sSupPr>
                              <m:e>
                                <m:r>
                                  <m:rPr>
                                    <m:nor/>
                                  </m:rPr>
                                  <a:rPr lang="en-US" sz="3200" b="0" i="0" smtClean="0">
                                    <a:solidFill>
                                      <a:srgbClr val="C00000"/>
                                    </a:solidFill>
                                    <a:latin typeface="+mn-lt"/>
                                  </a:rPr>
                                  <m:t>10</m:t>
                                </m:r>
                              </m:e>
                              <m:sup>
                                <m:r>
                                  <m:rPr>
                                    <m:nor/>
                                  </m:rPr>
                                  <a:rPr lang="en-US" sz="3200" b="0" i="0" smtClean="0">
                                    <a:solidFill>
                                      <a:srgbClr val="C00000"/>
                                    </a:solidFill>
                                    <a:latin typeface="+mn-lt"/>
                                  </a:rPr>
                                  <m:t>−2</m:t>
                                </m:r>
                              </m:sup>
                            </m:sSup>
                            <m:r>
                              <m:rPr>
                                <m:nor/>
                              </m:rPr>
                              <a:rPr lang="en-US" sz="3200" b="0" i="0" smtClean="0">
                                <a:solidFill>
                                  <a:srgbClr val="C00000"/>
                                </a:solidFill>
                                <a:latin typeface="+mn-lt"/>
                              </a:rPr>
                              <m:t> </m:t>
                            </m:r>
                            <m:r>
                              <m:rPr>
                                <m:nor/>
                              </m:rPr>
                              <a:rPr lang="en-US" sz="3200" b="0" i="0" smtClean="0">
                                <a:solidFill>
                                  <a:srgbClr val="C00000"/>
                                </a:solidFill>
                                <a:latin typeface="+mn-lt"/>
                              </a:rPr>
                              <m:t>m</m:t>
                            </m:r>
                          </m:num>
                          <m:den>
                            <m:r>
                              <m:rPr>
                                <m:nor/>
                              </m:rPr>
                              <a:rPr lang="en-US" sz="3200" b="0" i="0" smtClean="0">
                                <a:solidFill>
                                  <a:srgbClr val="C00000"/>
                                </a:solidFill>
                                <a:latin typeface="+mn-lt"/>
                              </a:rPr>
                              <m:t>1 </m:t>
                            </m:r>
                            <m:r>
                              <m:rPr>
                                <m:nor/>
                              </m:rPr>
                              <a:rPr lang="en-US" sz="3200" b="0" i="0" smtClean="0">
                                <a:solidFill>
                                  <a:srgbClr val="C00000"/>
                                </a:solidFill>
                                <a:latin typeface="+mn-lt"/>
                              </a:rPr>
                              <m:t>cm</m:t>
                            </m:r>
                          </m:den>
                        </m:f>
                      </m:e>
                    </m:d>
                  </m:oMath>
                </a14:m>
                <a:r>
                  <a:rPr lang="en-US" sz="3200" b="0" dirty="0" smtClean="0">
                    <a:solidFill>
                      <a:srgbClr val="C00000"/>
                    </a:solidFill>
                    <a:latin typeface="Arial" charset="0"/>
                  </a:rPr>
                  <a:t> =</a:t>
                </a:r>
                <a:endParaRPr lang="en-US" sz="3200" b="0" dirty="0">
                  <a:solidFill>
                    <a:srgbClr val="C00000"/>
                  </a:solidFill>
                  <a:latin typeface="Arial" charset="0"/>
                </a:endParaRPr>
              </a:p>
            </p:txBody>
          </p:sp>
        </mc:Choice>
        <mc:Fallback xmlns="">
          <p:sp>
            <p:nvSpPr>
              <p:cNvPr id="37893" name="Rectangle 4"/>
              <p:cNvSpPr>
                <a:spLocks noRot="1" noChangeAspect="1" noMove="1" noResize="1" noEditPoints="1" noAdjustHandles="1" noChangeArrowheads="1" noChangeShapeType="1" noTextEdit="1"/>
              </p:cNvSpPr>
              <p:nvPr/>
            </p:nvSpPr>
            <p:spPr bwMode="auto">
              <a:xfrm>
                <a:off x="457200" y="1158875"/>
                <a:ext cx="8458200" cy="1845185"/>
              </a:xfrm>
              <a:prstGeom prst="rect">
                <a:avLst/>
              </a:prstGeom>
              <a:blipFill rotWithShape="1">
                <a:blip r:embed="rId3" cstate="print"/>
                <a:stretch>
                  <a:fillRect l="-1801" t="-4290" b="-1650"/>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graphicFrame>
        <p:nvGraphicFramePr>
          <p:cNvPr id="9" name="Table 8"/>
          <p:cNvGraphicFramePr>
            <a:graphicFrameLocks noGrp="1"/>
          </p:cNvGraphicFramePr>
          <p:nvPr>
            <p:extLst>
              <p:ext uri="{D42A27DB-BD31-4B8C-83A1-F6EECF244321}">
                <p14:modId xmlns:p14="http://schemas.microsoft.com/office/powerpoint/2010/main" val="1202396401"/>
              </p:ext>
            </p:extLst>
          </p:nvPr>
        </p:nvGraphicFramePr>
        <p:xfrm>
          <a:off x="4876800" y="3581400"/>
          <a:ext cx="3733800" cy="2713260"/>
        </p:xfrm>
        <a:graphic>
          <a:graphicData uri="http://schemas.openxmlformats.org/drawingml/2006/table">
            <a:tbl>
              <a:tblPr firstRow="1" bandRow="1">
                <a:tableStyleId>{5C22544A-7EE6-4342-B048-85BDC9FD1C3A}</a:tableStyleId>
              </a:tblPr>
              <a:tblGrid>
                <a:gridCol w="1143000"/>
                <a:gridCol w="1066800"/>
                <a:gridCol w="1524000"/>
              </a:tblGrid>
              <a:tr h="381093">
                <a:tc>
                  <a:txBody>
                    <a:bodyPr/>
                    <a:lstStyle/>
                    <a:p>
                      <a:pPr marL="0" marR="0" algn="ctr">
                        <a:spcBef>
                          <a:spcPts val="0"/>
                        </a:spcBef>
                        <a:spcAft>
                          <a:spcPts val="0"/>
                        </a:spcAft>
                      </a:pPr>
                      <a:r>
                        <a:rPr lang="en-US" sz="1600" b="1" dirty="0">
                          <a:effectLst/>
                        </a:rPr>
                        <a:t>Power of 10</a:t>
                      </a:r>
                      <a:endParaRPr lang="en-US" sz="1600" b="1"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600" b="1" dirty="0">
                          <a:effectLst/>
                        </a:rPr>
                        <a:t>Prefix</a:t>
                      </a:r>
                      <a:endParaRPr lang="en-US" sz="1600" b="1"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600" b="1" dirty="0">
                          <a:effectLst/>
                        </a:rPr>
                        <a:t>Abbreviation</a:t>
                      </a:r>
                      <a:endParaRPr lang="en-US" sz="1600" b="1" dirty="0">
                        <a:effectLst/>
                        <a:latin typeface="Arial"/>
                        <a:ea typeface="Times New Roman"/>
                        <a:cs typeface="Times New Roman"/>
                      </a:endParaRPr>
                    </a:p>
                  </a:txBody>
                  <a:tcPr marL="68580" marR="68580" marT="0" marB="0"/>
                </a:tc>
              </a:tr>
              <a:tr h="370930">
                <a:tc>
                  <a:txBody>
                    <a:bodyPr/>
                    <a:lstStyle/>
                    <a:p>
                      <a:pPr marL="0" marR="0" algn="ctr">
                        <a:spcBef>
                          <a:spcPts val="0"/>
                        </a:spcBef>
                        <a:spcAft>
                          <a:spcPts val="0"/>
                        </a:spcAft>
                      </a:pPr>
                      <a:r>
                        <a:rPr lang="en-US" sz="1600" b="1" dirty="0" smtClean="0">
                          <a:effectLst/>
                        </a:rPr>
                        <a:t>10</a:t>
                      </a:r>
                      <a:r>
                        <a:rPr lang="en-US" sz="1600" b="1" baseline="30000" dirty="0" smtClean="0">
                          <a:effectLst/>
                        </a:rPr>
                        <a:t>-1</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rPr>
                        <a:t>deci-</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rPr>
                        <a:t>d</a:t>
                      </a:r>
                      <a:endParaRPr lang="en-US" sz="1600" b="1"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600" b="1" dirty="0">
                          <a:effectLst/>
                        </a:rPr>
                        <a:t>10</a:t>
                      </a:r>
                      <a:r>
                        <a:rPr lang="en-US" sz="1600" b="1" baseline="30000" dirty="0">
                          <a:effectLst/>
                        </a:rPr>
                        <a:t>-2</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rPr>
                        <a:t>centi-</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rPr>
                        <a:t>c</a:t>
                      </a:r>
                      <a:endParaRPr lang="en-US" sz="1600" b="1"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600" b="1" dirty="0">
                          <a:effectLst/>
                        </a:rPr>
                        <a:t>10</a:t>
                      </a:r>
                      <a:r>
                        <a:rPr lang="en-US" sz="1600" b="1" baseline="30000" dirty="0">
                          <a:effectLst/>
                        </a:rPr>
                        <a:t>-3</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rPr>
                        <a:t>milli-</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rPr>
                        <a:t>m</a:t>
                      </a:r>
                      <a:endParaRPr lang="en-US" sz="1600" b="1"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600" b="1" dirty="0">
                          <a:effectLst/>
                        </a:rPr>
                        <a:t>10</a:t>
                      </a:r>
                      <a:r>
                        <a:rPr lang="en-US" sz="1600" b="1" baseline="30000" dirty="0">
                          <a:effectLst/>
                        </a:rPr>
                        <a:t>-6</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rPr>
                        <a:t>micro-</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rPr>
                        <a:t>µ</a:t>
                      </a:r>
                      <a:endParaRPr lang="en-US" sz="1600" b="1"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600" b="1" dirty="0">
                          <a:effectLst/>
                        </a:rPr>
                        <a:t>10</a:t>
                      </a:r>
                      <a:r>
                        <a:rPr lang="en-US" sz="1600" b="1" baseline="30000" dirty="0">
                          <a:effectLst/>
                        </a:rPr>
                        <a:t>-9</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rPr>
                        <a:t>nano-</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rPr>
                        <a:t>n</a:t>
                      </a:r>
                      <a:endParaRPr lang="en-US" sz="1600" b="1"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600" b="1" dirty="0">
                          <a:effectLst/>
                          <a:latin typeface="Arial"/>
                          <a:ea typeface="Times New Roman"/>
                          <a:cs typeface="Times New Roman"/>
                        </a:rPr>
                        <a:t>10</a:t>
                      </a:r>
                      <a:r>
                        <a:rPr lang="en-US" sz="1600" b="1" baseline="30000" dirty="0">
                          <a:effectLst/>
                          <a:latin typeface="Arial"/>
                          <a:ea typeface="Times New Roman"/>
                          <a:cs typeface="Times New Roman"/>
                        </a:rPr>
                        <a:t>-12</a:t>
                      </a:r>
                      <a:endParaRPr lang="en-US" sz="1600" b="1"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a:effectLst/>
                          <a:latin typeface="Arial"/>
                          <a:ea typeface="Times New Roman"/>
                          <a:cs typeface="Times New Roman"/>
                        </a:rPr>
                        <a:t>pico-</a:t>
                      </a:r>
                    </a:p>
                  </a:txBody>
                  <a:tcPr marL="68580" marR="68580" marT="0" marB="0" anchor="ctr"/>
                </a:tc>
                <a:tc>
                  <a:txBody>
                    <a:bodyPr/>
                    <a:lstStyle/>
                    <a:p>
                      <a:pPr marL="0" marR="0" algn="ctr">
                        <a:spcBef>
                          <a:spcPts val="0"/>
                        </a:spcBef>
                        <a:spcAft>
                          <a:spcPts val="0"/>
                        </a:spcAft>
                      </a:pPr>
                      <a:r>
                        <a:rPr lang="en-US" sz="1600" b="1" dirty="0">
                          <a:effectLst/>
                          <a:latin typeface="Arial"/>
                          <a:ea typeface="Times New Roman"/>
                          <a:cs typeface="Times New Roman"/>
                        </a:rPr>
                        <a:t>p</a:t>
                      </a:r>
                    </a:p>
                  </a:txBody>
                  <a:tcPr marL="68580" marR="68580" marT="0" marB="0" anchor="ctr"/>
                </a:tc>
              </a:tr>
            </a:tbl>
          </a:graphicData>
        </a:graphic>
      </p:graphicFrame>
      <p:sp>
        <p:nvSpPr>
          <p:cNvPr id="3" name="Rectangle 2"/>
          <p:cNvSpPr/>
          <p:nvPr/>
        </p:nvSpPr>
        <p:spPr bwMode="auto">
          <a:xfrm>
            <a:off x="4762500" y="4343400"/>
            <a:ext cx="3771900" cy="533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cxnSp>
        <p:nvCxnSpPr>
          <p:cNvPr id="12" name="Curved Connector 11"/>
          <p:cNvCxnSpPr>
            <a:stCxn id="3" idx="1"/>
          </p:cNvCxnSpPr>
          <p:nvPr/>
        </p:nvCxnSpPr>
        <p:spPr bwMode="auto">
          <a:xfrm rot="10800000">
            <a:off x="3810000" y="3091132"/>
            <a:ext cx="952501" cy="1518969"/>
          </a:xfrm>
          <a:prstGeom prst="curvedConnector2">
            <a:avLst/>
          </a:prstGeom>
          <a:solidFill>
            <a:schemeClr val="accent1"/>
          </a:solidFill>
          <a:ln w="25400" cap="flat" cmpd="sng" algn="ctr">
            <a:solidFill>
              <a:srgbClr val="FF0000"/>
            </a:solidFill>
            <a:prstDash val="solid"/>
            <a:round/>
            <a:headEnd type="none" w="med" len="med"/>
            <a:tailEnd type="arrow"/>
          </a:ln>
          <a:effectLst/>
        </p:spPr>
      </p:cxnSp>
      <p:sp>
        <p:nvSpPr>
          <p:cNvPr id="10" name="Line Callout 1 9"/>
          <p:cNvSpPr/>
          <p:nvPr/>
        </p:nvSpPr>
        <p:spPr bwMode="auto">
          <a:xfrm>
            <a:off x="6606803" y="2891402"/>
            <a:ext cx="1572159" cy="399458"/>
          </a:xfrm>
          <a:prstGeom prst="borderCallout1">
            <a:avLst>
              <a:gd name="adj1" fmla="val -27378"/>
              <a:gd name="adj2" fmla="val -129530"/>
              <a:gd name="adj3" fmla="val 44819"/>
              <a:gd name="adj4" fmla="val -1119"/>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1" name="TextBox 10"/>
          <p:cNvSpPr txBox="1"/>
          <p:nvPr/>
        </p:nvSpPr>
        <p:spPr>
          <a:xfrm>
            <a:off x="6756235" y="1752193"/>
            <a:ext cx="1771072" cy="400110"/>
          </a:xfrm>
          <a:prstGeom prst="rect">
            <a:avLst/>
          </a:prstGeom>
          <a:noFill/>
          <a:ln>
            <a:solidFill>
              <a:schemeClr val="tx1"/>
            </a:solidFill>
          </a:ln>
        </p:spPr>
        <p:txBody>
          <a:bodyPr wrap="square" rtlCol="0">
            <a:spAutoFit/>
          </a:bodyPr>
          <a:lstStyle/>
          <a:p>
            <a:r>
              <a:rPr lang="en-US" sz="2000" b="0" dirty="0" smtClean="0"/>
              <a:t>Desired Unit</a:t>
            </a:r>
            <a:endParaRPr lang="en-US" sz="2000" b="0" dirty="0"/>
          </a:p>
        </p:txBody>
      </p:sp>
      <p:sp>
        <p:nvSpPr>
          <p:cNvPr id="13" name="Line Callout 1 12"/>
          <p:cNvSpPr/>
          <p:nvPr/>
        </p:nvSpPr>
        <p:spPr bwMode="auto">
          <a:xfrm>
            <a:off x="6763328" y="1752600"/>
            <a:ext cx="1771072" cy="404575"/>
          </a:xfrm>
          <a:prstGeom prst="borderCallout1">
            <a:avLst>
              <a:gd name="adj1" fmla="val 120599"/>
              <a:gd name="adj2" fmla="val -116614"/>
              <a:gd name="adj3" fmla="val 50765"/>
              <a:gd name="adj4" fmla="val -2907"/>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5" name="Rectangle 14"/>
          <p:cNvSpPr/>
          <p:nvPr/>
        </p:nvSpPr>
        <p:spPr>
          <a:xfrm>
            <a:off x="6588165" y="2890750"/>
            <a:ext cx="1572158" cy="400110"/>
          </a:xfrm>
          <a:prstGeom prst="rect">
            <a:avLst/>
          </a:prstGeom>
        </p:spPr>
        <p:txBody>
          <a:bodyPr wrap="square">
            <a:spAutoFit/>
          </a:bodyPr>
          <a:lstStyle/>
          <a:p>
            <a:r>
              <a:rPr lang="en-US" sz="2000" b="0" dirty="0" smtClean="0"/>
              <a:t>Given Unit</a:t>
            </a:r>
            <a:endParaRPr lang="en-US" sz="2000" b="0" dirty="0"/>
          </a:p>
        </p:txBody>
      </p:sp>
      <p:cxnSp>
        <p:nvCxnSpPr>
          <p:cNvPr id="16" name="Straight Connector 15"/>
          <p:cNvCxnSpPr/>
          <p:nvPr/>
        </p:nvCxnSpPr>
        <p:spPr>
          <a:xfrm flipV="1">
            <a:off x="2133600" y="2437678"/>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962400" y="2667361"/>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486400" y="2209947"/>
            <a:ext cx="1981200" cy="584775"/>
          </a:xfrm>
          <a:prstGeom prst="rect">
            <a:avLst/>
          </a:prstGeom>
          <a:noFill/>
        </p:spPr>
        <p:txBody>
          <a:bodyPr wrap="square" rtlCol="0">
            <a:spAutoFit/>
          </a:bodyPr>
          <a:lstStyle/>
          <a:p>
            <a:r>
              <a:rPr lang="en-US" sz="3200" dirty="0" smtClean="0">
                <a:solidFill>
                  <a:srgbClr val="C00000"/>
                </a:solidFill>
              </a:rPr>
              <a:t>1.032 m</a:t>
            </a:r>
            <a:endParaRPr lang="en-US" sz="3200" dirty="0">
              <a:solidFill>
                <a:srgbClr val="C00000"/>
              </a:solidFill>
            </a:endParaRPr>
          </a:p>
        </p:txBody>
      </p:sp>
      <p:sp>
        <p:nvSpPr>
          <p:cNvPr id="18" name="TextBox 17"/>
          <p:cNvSpPr txBox="1"/>
          <p:nvPr/>
        </p:nvSpPr>
        <p:spPr>
          <a:xfrm>
            <a:off x="609600" y="5943600"/>
            <a:ext cx="1981200" cy="584775"/>
          </a:xfrm>
          <a:prstGeom prst="rect">
            <a:avLst/>
          </a:prstGeom>
          <a:noFill/>
        </p:spPr>
        <p:txBody>
          <a:bodyPr wrap="square" rtlCol="0">
            <a:spAutoFit/>
          </a:bodyPr>
          <a:lstStyle/>
          <a:p>
            <a:r>
              <a:rPr lang="en-US" sz="3200" b="1" dirty="0" smtClean="0"/>
              <a:t>1.032 m</a:t>
            </a:r>
            <a:endParaRPr lang="en-US" sz="3200" b="1" dirty="0"/>
          </a:p>
        </p:txBody>
      </p:sp>
      <p:sp>
        <p:nvSpPr>
          <p:cNvPr id="19" name="TextBox 18"/>
          <p:cNvSpPr txBox="1"/>
          <p:nvPr/>
        </p:nvSpPr>
        <p:spPr>
          <a:xfrm>
            <a:off x="609600" y="5181600"/>
            <a:ext cx="3124200" cy="707886"/>
          </a:xfrm>
          <a:prstGeom prst="rect">
            <a:avLst/>
          </a:prstGeom>
          <a:noFill/>
        </p:spPr>
        <p:txBody>
          <a:bodyPr wrap="square" rtlCol="0">
            <a:spAutoFit/>
          </a:bodyPr>
          <a:lstStyle/>
          <a:p>
            <a:r>
              <a:rPr lang="en-US" sz="2800" dirty="0" smtClean="0"/>
              <a:t>1</a:t>
            </a:r>
            <a:r>
              <a:rPr lang="en-US" sz="4000" b="1" dirty="0" smtClean="0">
                <a:solidFill>
                  <a:srgbClr val="C00000"/>
                </a:solidFill>
              </a:rPr>
              <a:t>.</a:t>
            </a:r>
            <a:r>
              <a:rPr lang="en-US" sz="2800" dirty="0" smtClean="0"/>
              <a:t>032</a:t>
            </a:r>
            <a:r>
              <a:rPr lang="en-US" sz="2800" dirty="0" smtClean="0">
                <a:solidFill>
                  <a:srgbClr val="C00000"/>
                </a:solidFill>
              </a:rPr>
              <a:t> ∙ </a:t>
            </a:r>
            <a:r>
              <a:rPr lang="en-US" sz="2800" dirty="0" smtClean="0"/>
              <a:t>10</a:t>
            </a:r>
            <a:r>
              <a:rPr lang="en-US" sz="2800" baseline="30000" dirty="0" smtClean="0">
                <a:solidFill>
                  <a:srgbClr val="C00000"/>
                </a:solidFill>
              </a:rPr>
              <a:t>0</a:t>
            </a:r>
            <a:r>
              <a:rPr lang="en-US" sz="2800" dirty="0" smtClean="0">
                <a:solidFill>
                  <a:srgbClr val="C00000"/>
                </a:solidFill>
              </a:rPr>
              <a:t> m</a:t>
            </a:r>
            <a:endParaRPr lang="en-US" sz="2800" dirty="0">
              <a:solidFill>
                <a:srgbClr val="C00000"/>
              </a:solidFill>
            </a:endParaRPr>
          </a:p>
        </p:txBody>
      </p:sp>
      <p:sp>
        <p:nvSpPr>
          <p:cNvPr id="20" name="TextBox 19"/>
          <p:cNvSpPr txBox="1"/>
          <p:nvPr/>
        </p:nvSpPr>
        <p:spPr>
          <a:xfrm>
            <a:off x="609600" y="4572000"/>
            <a:ext cx="3124200" cy="707886"/>
          </a:xfrm>
          <a:prstGeom prst="rect">
            <a:avLst/>
          </a:prstGeom>
          <a:noFill/>
        </p:spPr>
        <p:txBody>
          <a:bodyPr wrap="square" rtlCol="0">
            <a:spAutoFit/>
          </a:bodyPr>
          <a:lstStyle/>
          <a:p>
            <a:r>
              <a:rPr lang="en-US" sz="2800" dirty="0" smtClean="0"/>
              <a:t>10</a:t>
            </a:r>
            <a:r>
              <a:rPr lang="en-US" sz="4000" b="1" dirty="0" smtClean="0">
                <a:solidFill>
                  <a:srgbClr val="C00000"/>
                </a:solidFill>
              </a:rPr>
              <a:t>.</a:t>
            </a:r>
            <a:r>
              <a:rPr lang="en-US" sz="2800" dirty="0" smtClean="0"/>
              <a:t>32</a:t>
            </a:r>
            <a:r>
              <a:rPr lang="en-US" sz="2800" dirty="0" smtClean="0">
                <a:solidFill>
                  <a:srgbClr val="C00000"/>
                </a:solidFill>
              </a:rPr>
              <a:t> ∙ </a:t>
            </a:r>
            <a:r>
              <a:rPr lang="en-US" sz="2800" dirty="0" smtClean="0"/>
              <a:t>10</a:t>
            </a:r>
            <a:r>
              <a:rPr lang="en-US" sz="2800" baseline="30000" dirty="0" smtClean="0">
                <a:solidFill>
                  <a:srgbClr val="C00000"/>
                </a:solidFill>
              </a:rPr>
              <a:t>-1</a:t>
            </a:r>
            <a:r>
              <a:rPr lang="en-US" sz="2800" dirty="0" smtClean="0">
                <a:solidFill>
                  <a:srgbClr val="C00000"/>
                </a:solidFill>
              </a:rPr>
              <a:t> </a:t>
            </a:r>
            <a:r>
              <a:rPr lang="en-US" sz="2800" dirty="0" smtClean="0"/>
              <a:t>m</a:t>
            </a:r>
            <a:endParaRPr lang="en-US" sz="2800" dirty="0"/>
          </a:p>
        </p:txBody>
      </p:sp>
      <p:sp>
        <p:nvSpPr>
          <p:cNvPr id="21" name="TextBox 20"/>
          <p:cNvSpPr txBox="1"/>
          <p:nvPr/>
        </p:nvSpPr>
        <p:spPr>
          <a:xfrm>
            <a:off x="609600" y="3962400"/>
            <a:ext cx="3124200" cy="707886"/>
          </a:xfrm>
          <a:prstGeom prst="rect">
            <a:avLst/>
          </a:prstGeom>
          <a:noFill/>
        </p:spPr>
        <p:txBody>
          <a:bodyPr wrap="square" rtlCol="0">
            <a:spAutoFit/>
          </a:bodyPr>
          <a:lstStyle/>
          <a:p>
            <a:r>
              <a:rPr lang="en-US" sz="2800" dirty="0" smtClean="0"/>
              <a:t>103</a:t>
            </a:r>
            <a:r>
              <a:rPr lang="en-US" sz="4000" b="1" dirty="0" smtClean="0">
                <a:solidFill>
                  <a:srgbClr val="C00000"/>
                </a:solidFill>
              </a:rPr>
              <a:t>.</a:t>
            </a:r>
            <a:r>
              <a:rPr lang="en-US" sz="2800" dirty="0" smtClean="0"/>
              <a:t>2</a:t>
            </a:r>
            <a:r>
              <a:rPr lang="en-US" sz="2800" dirty="0" smtClean="0">
                <a:solidFill>
                  <a:srgbClr val="C00000"/>
                </a:solidFill>
              </a:rPr>
              <a:t> ∙ </a:t>
            </a:r>
            <a:r>
              <a:rPr lang="en-US" sz="2800" dirty="0" smtClean="0"/>
              <a:t>10</a:t>
            </a:r>
            <a:r>
              <a:rPr lang="en-US" sz="2800" baseline="30000" dirty="0" smtClean="0">
                <a:solidFill>
                  <a:srgbClr val="C00000"/>
                </a:solidFill>
              </a:rPr>
              <a:t>-2</a:t>
            </a:r>
            <a:r>
              <a:rPr lang="en-US" sz="2800" dirty="0" smtClean="0">
                <a:solidFill>
                  <a:srgbClr val="C00000"/>
                </a:solidFill>
              </a:rPr>
              <a:t> </a:t>
            </a:r>
            <a:r>
              <a:rPr lang="en-US" sz="2800" dirty="0" smtClean="0"/>
              <a:t>m</a:t>
            </a:r>
            <a:endParaRPr lang="en-US" sz="2800" dirty="0"/>
          </a:p>
        </p:txBody>
      </p:sp>
      <p:sp>
        <p:nvSpPr>
          <p:cNvPr id="5" name="TextBox 4"/>
          <p:cNvSpPr txBox="1"/>
          <p:nvPr/>
        </p:nvSpPr>
        <p:spPr>
          <a:xfrm>
            <a:off x="457200" y="3505200"/>
            <a:ext cx="3048000" cy="584775"/>
          </a:xfrm>
          <a:prstGeom prst="rect">
            <a:avLst/>
          </a:prstGeom>
          <a:noFill/>
        </p:spPr>
        <p:txBody>
          <a:bodyPr wrap="square" rtlCol="0">
            <a:spAutoFit/>
          </a:bodyPr>
          <a:lstStyle/>
          <a:p>
            <a:r>
              <a:rPr lang="en-US" sz="3200" dirty="0" smtClean="0"/>
              <a:t>Powers of 10</a:t>
            </a:r>
            <a:endParaRPr lang="en-US" sz="3200" dirty="0"/>
          </a:p>
        </p:txBody>
      </p:sp>
      <p:sp>
        <p:nvSpPr>
          <p:cNvPr id="6" name="Rectangle 5"/>
          <p:cNvSpPr/>
          <p:nvPr/>
        </p:nvSpPr>
        <p:spPr>
          <a:xfrm>
            <a:off x="457200" y="3505200"/>
            <a:ext cx="3048000" cy="31242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930587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1" end="1"/>
                                            </p:txEl>
                                          </p:spTgt>
                                        </p:tgtEl>
                                        <p:attrNameLst>
                                          <p:attrName>style.visibility</p:attrName>
                                        </p:attrNameLst>
                                      </p:cBhvr>
                                      <p:to>
                                        <p:strVal val="visible"/>
                                      </p:to>
                                    </p:set>
                                    <p:animEffect transition="in" filter="fade">
                                      <p:cBhvr>
                                        <p:cTn id="7" dur="500"/>
                                        <p:tgtEl>
                                          <p:spTgt spid="3789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0-#ppt_w/2"/>
                                          </p:val>
                                        </p:tav>
                                        <p:tav tm="100000">
                                          <p:val>
                                            <p:strVal val="#ppt_x"/>
                                          </p:val>
                                        </p:tav>
                                      </p:tavLst>
                                    </p:anim>
                                    <p:anim calcmode="lin" valueType="num">
                                      <p:cBhvr additive="base">
                                        <p:cTn id="5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par>
                          <p:cTn id="71" fill="hold">
                            <p:stCondLst>
                              <p:cond delay="500"/>
                            </p:stCondLst>
                            <p:childTnLst>
                              <p:par>
                                <p:cTn id="72" presetID="21" presetClass="entr" presetSubtype="1" fill="hold" grpId="0"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heel(1)">
                                      <p:cBhvr>
                                        <p:cTn id="7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3" grpId="0" animBg="1"/>
      <p:bldP spid="15" grpId="0"/>
      <p:bldP spid="2" grpId="0"/>
      <p:bldP spid="18" grpId="0"/>
      <p:bldP spid="19" grpId="0"/>
      <p:bldP spid="20" grpId="0"/>
      <p:bldP spid="21" grpId="0"/>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020762"/>
          </a:xfrm>
        </p:spPr>
        <p:txBody>
          <a:bodyPr/>
          <a:lstStyle/>
          <a:p>
            <a:r>
              <a:rPr lang="en-US" dirty="0" smtClean="0"/>
              <a:t>Rules of Exponents</a:t>
            </a:r>
            <a:endParaRPr lang="en-US" sz="3200"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04610"/>
                <a:ext cx="8229600" cy="4996190"/>
              </a:xfrm>
            </p:spPr>
            <p:txBody>
              <a:bodyPr/>
              <a:lstStyle/>
              <a:p>
                <a:pPr>
                  <a:spcBef>
                    <a:spcPts val="1800"/>
                  </a:spcBef>
                </a:pPr>
                <a:r>
                  <a:rPr lang="en-US" dirty="0" smtClean="0"/>
                  <a:t>10</a:t>
                </a:r>
                <a:r>
                  <a:rPr lang="en-US" baseline="30000" dirty="0" smtClean="0"/>
                  <a:t>0 </a:t>
                </a:r>
                <a:r>
                  <a:rPr lang="en-US" dirty="0" smtClean="0"/>
                  <a:t>= 1</a:t>
                </a:r>
              </a:p>
              <a:p>
                <a:pPr marL="0" indent="0">
                  <a:buNone/>
                </a:pPr>
                <a:endParaRPr lang="en-US" dirty="0" smtClean="0"/>
              </a:p>
              <a:p>
                <a:pPr>
                  <a:spcBef>
                    <a:spcPts val="1800"/>
                  </a:spcBef>
                </a:pPr>
                <a:r>
                  <a:rPr lang="en-US" dirty="0" smtClean="0"/>
                  <a:t>10</a:t>
                </a:r>
                <a:r>
                  <a:rPr lang="en-US" sz="4000" i="1" baseline="30000" dirty="0" smtClean="0"/>
                  <a:t>m</a:t>
                </a:r>
                <a:r>
                  <a:rPr lang="en-US" i="1" baseline="30000" dirty="0" smtClean="0"/>
                  <a:t> </a:t>
                </a:r>
                <a:r>
                  <a:rPr lang="en-US" dirty="0" smtClean="0"/>
                  <a:t>∙ 10</a:t>
                </a:r>
                <a:r>
                  <a:rPr lang="en-US" sz="4000" i="1" baseline="30000" dirty="0" smtClean="0"/>
                  <a:t>n</a:t>
                </a:r>
                <a:r>
                  <a:rPr lang="en-US" i="1" baseline="30000" dirty="0" smtClean="0"/>
                  <a:t> </a:t>
                </a:r>
                <a:r>
                  <a:rPr lang="en-US" i="1" dirty="0" smtClean="0"/>
                  <a:t>= </a:t>
                </a:r>
                <a:r>
                  <a:rPr lang="en-US" dirty="0" smtClean="0"/>
                  <a:t>10</a:t>
                </a:r>
                <a:r>
                  <a:rPr lang="en-US" sz="4000" i="1" baseline="30000" dirty="0" smtClean="0"/>
                  <a:t>m+n</a:t>
                </a:r>
                <a:r>
                  <a:rPr lang="en-US" dirty="0" smtClean="0"/>
                  <a:t> </a:t>
                </a:r>
              </a:p>
              <a:p>
                <a:pPr marL="0" indent="0">
                  <a:buNone/>
                </a:pPr>
                <a:r>
                  <a:rPr lang="en-US" dirty="0" smtClean="0"/>
                  <a:t>	</a:t>
                </a:r>
                <a:r>
                  <a:rPr lang="en-US" dirty="0" smtClean="0">
                    <a:solidFill>
                      <a:srgbClr val="C00000"/>
                    </a:solidFill>
                  </a:rPr>
                  <a:t>10</a:t>
                </a:r>
                <a:r>
                  <a:rPr lang="en-US" sz="4000" i="1" baseline="30000" dirty="0" smtClean="0">
                    <a:solidFill>
                      <a:srgbClr val="C00000"/>
                    </a:solidFill>
                  </a:rPr>
                  <a:t>5</a:t>
                </a:r>
                <a:r>
                  <a:rPr lang="en-US" i="1" baseline="30000" dirty="0" smtClean="0">
                    <a:solidFill>
                      <a:srgbClr val="C00000"/>
                    </a:solidFill>
                  </a:rPr>
                  <a:t> </a:t>
                </a:r>
                <a:r>
                  <a:rPr lang="en-US" dirty="0">
                    <a:solidFill>
                      <a:srgbClr val="C00000"/>
                    </a:solidFill>
                  </a:rPr>
                  <a:t>∙ </a:t>
                </a:r>
                <a:r>
                  <a:rPr lang="en-US" dirty="0" smtClean="0">
                    <a:solidFill>
                      <a:srgbClr val="C00000"/>
                    </a:solidFill>
                  </a:rPr>
                  <a:t>10</a:t>
                </a:r>
                <a:r>
                  <a:rPr lang="en-US" sz="4000" i="1" baseline="30000" dirty="0" smtClean="0">
                    <a:solidFill>
                      <a:srgbClr val="C00000"/>
                    </a:solidFill>
                  </a:rPr>
                  <a:t>-2</a:t>
                </a:r>
                <a:r>
                  <a:rPr lang="en-US" i="1" baseline="30000" dirty="0" smtClean="0">
                    <a:solidFill>
                      <a:srgbClr val="C00000"/>
                    </a:solidFill>
                  </a:rPr>
                  <a:t> </a:t>
                </a:r>
                <a:r>
                  <a:rPr lang="en-US" i="1" dirty="0">
                    <a:solidFill>
                      <a:srgbClr val="C00000"/>
                    </a:solidFill>
                  </a:rPr>
                  <a:t>= </a:t>
                </a:r>
                <a:r>
                  <a:rPr lang="en-US" dirty="0" smtClean="0">
                    <a:solidFill>
                      <a:srgbClr val="C00000"/>
                    </a:solidFill>
                  </a:rPr>
                  <a:t>10</a:t>
                </a:r>
                <a:r>
                  <a:rPr lang="en-US" sz="4000" i="1" baseline="30000" dirty="0" smtClean="0">
                    <a:solidFill>
                      <a:srgbClr val="C00000"/>
                    </a:solidFill>
                  </a:rPr>
                  <a:t>5 + −2</a:t>
                </a:r>
                <a:r>
                  <a:rPr lang="en-US" dirty="0" smtClean="0">
                    <a:solidFill>
                      <a:srgbClr val="C00000"/>
                    </a:solidFill>
                  </a:rPr>
                  <a:t> =</a:t>
                </a:r>
                <a:r>
                  <a:rPr lang="en-US" dirty="0">
                    <a:solidFill>
                      <a:srgbClr val="C00000"/>
                    </a:solidFill>
                  </a:rPr>
                  <a:t> </a:t>
                </a:r>
                <a:r>
                  <a:rPr lang="en-US" dirty="0" smtClean="0">
                    <a:solidFill>
                      <a:srgbClr val="C00000"/>
                    </a:solidFill>
                  </a:rPr>
                  <a:t>10</a:t>
                </a:r>
                <a:r>
                  <a:rPr lang="en-US" sz="4000" i="1" baseline="30000" dirty="0" smtClean="0">
                    <a:solidFill>
                      <a:srgbClr val="C00000"/>
                    </a:solidFill>
                  </a:rPr>
                  <a:t>3</a:t>
                </a:r>
                <a:r>
                  <a:rPr lang="en-US" dirty="0" smtClean="0">
                    <a:solidFill>
                      <a:srgbClr val="C00000"/>
                    </a:solidFill>
                  </a:rPr>
                  <a:t>  </a:t>
                </a:r>
                <a:endParaRPr lang="en-US" dirty="0">
                  <a:solidFill>
                    <a:srgbClr val="C00000"/>
                  </a:solidFill>
                </a:endParaRPr>
              </a:p>
              <a:p>
                <a:pPr>
                  <a:spcBef>
                    <a:spcPts val="1800"/>
                  </a:spcBef>
                </a:pPr>
                <a14:m>
                  <m:oMath xmlns:m="http://schemas.openxmlformats.org/officeDocument/2006/math">
                    <m:f>
                      <m:fPr>
                        <m:ctrlPr>
                          <a:rPr lang="en-US" sz="2800" i="1" smtClean="0">
                            <a:latin typeface="Cambria Math"/>
                          </a:rPr>
                        </m:ctrlPr>
                      </m:fPr>
                      <m:num>
                        <m:sSup>
                          <m:sSupPr>
                            <m:ctrlPr>
                              <a:rPr lang="en-US" sz="2800" i="1" smtClean="0">
                                <a:latin typeface="Cambria Math"/>
                              </a:rPr>
                            </m:ctrlPr>
                          </m:sSupPr>
                          <m:e>
                            <m:r>
                              <m:rPr>
                                <m:nor/>
                              </m:rPr>
                              <a:rPr lang="en-US" sz="2800" b="0" i="0" smtClean="0">
                                <a:latin typeface="+mj-lt"/>
                              </a:rPr>
                              <m:t>10</m:t>
                            </m:r>
                          </m:e>
                          <m:sup>
                            <m:r>
                              <m:rPr>
                                <m:nor/>
                              </m:rPr>
                              <a:rPr lang="en-US" sz="2800" b="0" i="1" smtClean="0">
                                <a:latin typeface="+mj-lt"/>
                              </a:rPr>
                              <m:t>m</m:t>
                            </m:r>
                          </m:sup>
                        </m:sSup>
                      </m:num>
                      <m:den>
                        <m:sSup>
                          <m:sSupPr>
                            <m:ctrlPr>
                              <a:rPr lang="en-US" sz="2800" i="1" smtClean="0">
                                <a:latin typeface="Cambria Math"/>
                              </a:rPr>
                            </m:ctrlPr>
                          </m:sSupPr>
                          <m:e>
                            <m:r>
                              <m:rPr>
                                <m:nor/>
                              </m:rPr>
                              <a:rPr lang="en-US" sz="2800" b="0" i="0" smtClean="0">
                                <a:latin typeface="+mj-lt"/>
                              </a:rPr>
                              <m:t>10</m:t>
                            </m:r>
                          </m:e>
                          <m:sup>
                            <m:r>
                              <m:rPr>
                                <m:nor/>
                              </m:rPr>
                              <a:rPr lang="en-US" sz="2800" b="0" i="1" smtClean="0">
                                <a:latin typeface="+mj-lt"/>
                              </a:rPr>
                              <m:t>n</m:t>
                            </m:r>
                          </m:sup>
                        </m:sSup>
                      </m:den>
                    </m:f>
                    <m:r>
                      <a:rPr lang="en-US" sz="2800" b="0" i="1" smtClean="0">
                        <a:latin typeface="Cambria Math"/>
                      </a:rPr>
                      <m:t> </m:t>
                    </m:r>
                    <m:r>
                      <m:rPr>
                        <m:nor/>
                      </m:rPr>
                      <a:rPr lang="en-US" sz="2800" b="0" i="0" smtClean="0">
                        <a:latin typeface="+mj-lt"/>
                      </a:rPr>
                      <m:t>= </m:t>
                    </m:r>
                    <m:sSup>
                      <m:sSupPr>
                        <m:ctrlPr>
                          <a:rPr lang="en-US" sz="2800" b="0" i="1" smtClean="0">
                            <a:latin typeface="Cambria Math"/>
                          </a:rPr>
                        </m:ctrlPr>
                      </m:sSupPr>
                      <m:e>
                        <m:r>
                          <m:rPr>
                            <m:nor/>
                          </m:rPr>
                          <a:rPr lang="en-US" sz="2800" b="0" i="0" smtClean="0">
                            <a:latin typeface="+mj-lt"/>
                          </a:rPr>
                          <m:t>10</m:t>
                        </m:r>
                      </m:e>
                      <m:sup>
                        <m:r>
                          <m:rPr>
                            <m:nor/>
                          </m:rPr>
                          <a:rPr lang="en-US" sz="2800" b="0" i="1" smtClean="0">
                            <a:latin typeface="+mj-lt"/>
                          </a:rPr>
                          <m:t>m</m:t>
                        </m:r>
                        <m:r>
                          <m:rPr>
                            <m:nor/>
                          </m:rPr>
                          <a:rPr lang="en-US" sz="2800" b="0" i="1" smtClean="0">
                            <a:latin typeface="+mj-lt"/>
                          </a:rPr>
                          <m:t>−</m:t>
                        </m:r>
                        <m:r>
                          <m:rPr>
                            <m:nor/>
                          </m:rPr>
                          <a:rPr lang="en-US" sz="2800" b="0" i="1" smtClean="0">
                            <a:latin typeface="+mj-lt"/>
                          </a:rPr>
                          <m:t>n</m:t>
                        </m:r>
                      </m:sup>
                    </m:sSup>
                  </m:oMath>
                </a14:m>
                <a:endParaRPr lang="en-US" sz="2800" dirty="0" smtClean="0">
                  <a:latin typeface="+mj-lt"/>
                </a:endParaRP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04610"/>
                <a:ext cx="8229600" cy="4996190"/>
              </a:xfrm>
              <a:blipFill rotWithShape="1">
                <a:blip r:embed="rId3" cstate="print"/>
                <a:stretch>
                  <a:fillRect l="-1630" t="-1585"/>
                </a:stretch>
              </a:blipFill>
            </p:spPr>
            <p:txBody>
              <a:bodyPr/>
              <a:lstStyle/>
              <a:p>
                <a:r>
                  <a:rPr lang="en-US">
                    <a:noFill/>
                  </a:rPr>
                  <a:t> </a:t>
                </a:r>
              </a:p>
            </p:txBody>
          </p:sp>
        </mc:Fallback>
      </mc:AlternateContent>
      <p:sp>
        <p:nvSpPr>
          <p:cNvPr id="18" name="TextBox 17"/>
          <p:cNvSpPr txBox="1"/>
          <p:nvPr/>
        </p:nvSpPr>
        <p:spPr>
          <a:xfrm>
            <a:off x="1143000" y="1915180"/>
            <a:ext cx="5638800" cy="584775"/>
          </a:xfrm>
          <a:prstGeom prst="rect">
            <a:avLst/>
          </a:prstGeom>
          <a:noFill/>
        </p:spPr>
        <p:txBody>
          <a:bodyPr wrap="square" rtlCol="0">
            <a:spAutoFit/>
          </a:bodyPr>
          <a:lstStyle/>
          <a:p>
            <a:r>
              <a:rPr lang="en-US" sz="3200" dirty="0" smtClean="0">
                <a:solidFill>
                  <a:srgbClr val="C00000"/>
                </a:solidFill>
              </a:rPr>
              <a:t>1</a:t>
            </a:r>
            <a:r>
              <a:rPr lang="en-US" sz="3200" b="1" dirty="0" smtClean="0">
                <a:solidFill>
                  <a:srgbClr val="C00000"/>
                </a:solidFill>
              </a:rPr>
              <a:t>.</a:t>
            </a:r>
            <a:r>
              <a:rPr lang="en-US" sz="3200" dirty="0" smtClean="0">
                <a:solidFill>
                  <a:srgbClr val="C00000"/>
                </a:solidFill>
              </a:rPr>
              <a:t>032 ∙ 10</a:t>
            </a:r>
            <a:r>
              <a:rPr lang="en-US" sz="3200" baseline="30000" dirty="0" smtClean="0">
                <a:solidFill>
                  <a:srgbClr val="C00000"/>
                </a:solidFill>
              </a:rPr>
              <a:t>0</a:t>
            </a:r>
            <a:r>
              <a:rPr lang="en-US" sz="3200" dirty="0" smtClean="0">
                <a:solidFill>
                  <a:srgbClr val="C00000"/>
                </a:solidFill>
              </a:rPr>
              <a:t> m = 1.032 m</a:t>
            </a:r>
            <a:endParaRPr lang="en-US" sz="3200" dirty="0">
              <a:solidFill>
                <a:srgbClr val="C00000"/>
              </a:solidFill>
            </a:endParaRPr>
          </a:p>
        </p:txBody>
      </p:sp>
      <mc:AlternateContent xmlns:mc="http://schemas.openxmlformats.org/markup-compatibility/2006" xmlns:a14="http://schemas.microsoft.com/office/drawing/2010/main">
        <mc:Choice Requires="a14">
          <p:sp>
            <p:nvSpPr>
              <p:cNvPr id="5" name="Rectangle 4"/>
              <p:cNvSpPr/>
              <p:nvPr/>
            </p:nvSpPr>
            <p:spPr>
              <a:xfrm>
                <a:off x="1752600" y="4925512"/>
                <a:ext cx="4117858" cy="12466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i="1" smtClean="0">
                              <a:solidFill>
                                <a:srgbClr val="C00000"/>
                              </a:solidFill>
                              <a:latin typeface="Cambria Math"/>
                            </a:rPr>
                          </m:ctrlPr>
                        </m:fPr>
                        <m:num>
                          <m:sSup>
                            <m:sSupPr>
                              <m:ctrlPr>
                                <a:rPr lang="en-US" sz="2800" i="1">
                                  <a:solidFill>
                                    <a:srgbClr val="C00000"/>
                                  </a:solidFill>
                                  <a:latin typeface="Cambria Math"/>
                                </a:rPr>
                              </m:ctrlPr>
                            </m:sSupPr>
                            <m:e>
                              <m:r>
                                <m:rPr>
                                  <m:nor/>
                                </m:rPr>
                                <a:rPr lang="en-US" sz="2800" i="0">
                                  <a:solidFill>
                                    <a:srgbClr val="C00000"/>
                                  </a:solidFill>
                                </a:rPr>
                                <m:t>10</m:t>
                              </m:r>
                            </m:e>
                            <m:sup>
                              <m:r>
                                <m:rPr>
                                  <m:nor/>
                                </m:rPr>
                                <a:rPr lang="en-US" sz="2800" b="0" i="0" smtClean="0">
                                  <a:solidFill>
                                    <a:srgbClr val="C00000"/>
                                  </a:solidFill>
                                </a:rPr>
                                <m:t>6</m:t>
                              </m:r>
                            </m:sup>
                          </m:sSup>
                        </m:num>
                        <m:den>
                          <m:sSup>
                            <m:sSupPr>
                              <m:ctrlPr>
                                <a:rPr lang="en-US" sz="2800" i="1">
                                  <a:solidFill>
                                    <a:srgbClr val="C00000"/>
                                  </a:solidFill>
                                  <a:latin typeface="Cambria Math"/>
                                </a:rPr>
                              </m:ctrlPr>
                            </m:sSupPr>
                            <m:e>
                              <m:r>
                                <m:rPr>
                                  <m:nor/>
                                </m:rPr>
                                <a:rPr lang="en-US" sz="2800" i="0">
                                  <a:solidFill>
                                    <a:srgbClr val="C00000"/>
                                  </a:solidFill>
                                </a:rPr>
                                <m:t>10</m:t>
                              </m:r>
                            </m:e>
                            <m:sup>
                              <m:r>
                                <m:rPr>
                                  <m:nor/>
                                </m:rPr>
                                <a:rPr lang="en-US" sz="2800" b="0" i="0" smtClean="0">
                                  <a:solidFill>
                                    <a:srgbClr val="C00000"/>
                                  </a:solidFill>
                                </a:rPr>
                                <m:t>−1</m:t>
                              </m:r>
                            </m:sup>
                          </m:sSup>
                        </m:den>
                      </m:f>
                      <m:r>
                        <m:rPr>
                          <m:nor/>
                        </m:rPr>
                        <a:rPr lang="en-US" sz="2800" i="0">
                          <a:solidFill>
                            <a:srgbClr val="C00000"/>
                          </a:solidFill>
                          <a:latin typeface="Cambria Math"/>
                        </a:rPr>
                        <m:t> </m:t>
                      </m:r>
                      <m:r>
                        <m:rPr>
                          <m:nor/>
                        </m:rPr>
                        <a:rPr lang="en-US" sz="2800" i="0">
                          <a:solidFill>
                            <a:srgbClr val="C00000"/>
                          </a:solidFill>
                        </a:rPr>
                        <m:t>= </m:t>
                      </m:r>
                      <m:sSup>
                        <m:sSupPr>
                          <m:ctrlPr>
                            <a:rPr lang="en-US" sz="2800" i="1">
                              <a:solidFill>
                                <a:srgbClr val="C00000"/>
                              </a:solidFill>
                              <a:latin typeface="Cambria Math"/>
                            </a:rPr>
                          </m:ctrlPr>
                        </m:sSupPr>
                        <m:e>
                          <m:r>
                            <m:rPr>
                              <m:nor/>
                            </m:rPr>
                            <a:rPr lang="en-US" sz="2800" i="0">
                              <a:solidFill>
                                <a:srgbClr val="C00000"/>
                              </a:solidFill>
                            </a:rPr>
                            <m:t>10</m:t>
                          </m:r>
                        </m:e>
                        <m:sup>
                          <m:r>
                            <m:rPr>
                              <m:nor/>
                            </m:rPr>
                            <a:rPr lang="en-US" sz="2800" b="0" i="0" smtClean="0">
                              <a:solidFill>
                                <a:srgbClr val="C00000"/>
                              </a:solidFill>
                            </a:rPr>
                            <m:t>6 </m:t>
                          </m:r>
                          <m:r>
                            <a:rPr lang="en-US" sz="2800" i="1" smtClean="0">
                              <a:solidFill>
                                <a:srgbClr val="C00000"/>
                              </a:solidFill>
                              <a:latin typeface="Cambria Math"/>
                              <a:ea typeface="Cambria Math"/>
                            </a:rPr>
                            <m:t>−</m:t>
                          </m:r>
                          <m:r>
                            <m:rPr>
                              <m:nor/>
                            </m:rPr>
                            <a:rPr lang="en-US" sz="2800" b="0" i="0" smtClean="0">
                              <a:solidFill>
                                <a:srgbClr val="C00000"/>
                              </a:solidFill>
                            </a:rPr>
                            <m:t> (−1)</m:t>
                          </m:r>
                        </m:sup>
                      </m:sSup>
                      <m:r>
                        <a:rPr lang="en-US" sz="2800" b="0" i="1" smtClean="0">
                          <a:solidFill>
                            <a:srgbClr val="C00000"/>
                          </a:solidFill>
                          <a:latin typeface="Cambria Math"/>
                        </a:rPr>
                        <m:t>=</m:t>
                      </m:r>
                      <m:sSup>
                        <m:sSupPr>
                          <m:ctrlPr>
                            <a:rPr lang="en-US" sz="2800" i="1">
                              <a:solidFill>
                                <a:srgbClr val="C00000"/>
                              </a:solidFill>
                              <a:latin typeface="Cambria Math"/>
                            </a:rPr>
                          </m:ctrlPr>
                        </m:sSupPr>
                        <m:e>
                          <m:r>
                            <m:rPr>
                              <m:nor/>
                            </m:rPr>
                            <a:rPr lang="en-US" sz="2800">
                              <a:solidFill>
                                <a:srgbClr val="C00000"/>
                              </a:solidFill>
                            </a:rPr>
                            <m:t>10</m:t>
                          </m:r>
                        </m:e>
                        <m:sup>
                          <m:r>
                            <m:rPr>
                              <m:nor/>
                            </m:rPr>
                            <a:rPr lang="en-US" sz="2800" b="0" i="0" smtClean="0">
                              <a:solidFill>
                                <a:srgbClr val="C00000"/>
                              </a:solidFill>
                              <a:latin typeface="Cambria Math"/>
                            </a:rPr>
                            <m:t>7</m:t>
                          </m:r>
                        </m:sup>
                      </m:sSup>
                    </m:oMath>
                  </m:oMathPara>
                </a14:m>
                <a:endParaRPr lang="en-US" sz="2800" dirty="0">
                  <a:solidFill>
                    <a:srgbClr val="C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752600" y="4925512"/>
                <a:ext cx="4117858" cy="1246688"/>
              </a:xfrm>
              <a:prstGeom prst="rect">
                <a:avLst/>
              </a:prstGeom>
              <a:blipFill rotWithShape="1">
                <a:blip r:embed="rId4"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73614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8"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457200" y="228600"/>
            <a:ext cx="8382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chemeClr val="accent2"/>
                </a:solidFill>
                <a:latin typeface="Arial" charset="0"/>
              </a:rPr>
              <a:t>Conversion of </a:t>
            </a:r>
            <a:r>
              <a:rPr lang="en-US" dirty="0" smtClean="0">
                <a:solidFill>
                  <a:schemeClr val="accent2"/>
                </a:solidFill>
                <a:latin typeface="Arial" charset="0"/>
              </a:rPr>
              <a:t>Units – SI System</a:t>
            </a:r>
            <a:endParaRPr lang="en-US"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mc:AlternateContent xmlns:mc="http://schemas.openxmlformats.org/markup-compatibility/2006" xmlns:a14="http://schemas.microsoft.com/office/drawing/2010/main">
        <mc:Choice Requires="a14">
          <p:sp>
            <p:nvSpPr>
              <p:cNvPr id="37893" name="Rectangle 4"/>
              <p:cNvSpPr>
                <a:spLocks noChangeArrowheads="1"/>
              </p:cNvSpPr>
              <p:nvPr/>
            </p:nvSpPr>
            <p:spPr bwMode="auto">
              <a:xfrm>
                <a:off x="228600" y="914400"/>
                <a:ext cx="8839200" cy="15919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spcBef>
                    <a:spcPct val="50000"/>
                  </a:spcBef>
                </a:pPr>
                <a:r>
                  <a:rPr lang="en-US" sz="3200" b="0" dirty="0" smtClean="0">
                    <a:solidFill>
                      <a:schemeClr val="tx1"/>
                    </a:solidFill>
                    <a:latin typeface="Arial" charset="0"/>
                  </a:rPr>
                  <a:t>Example: </a:t>
                </a:r>
                <a:r>
                  <a:rPr lang="en-US" sz="2800" b="0" dirty="0" smtClean="0">
                    <a:solidFill>
                      <a:schemeClr val="tx1"/>
                    </a:solidFill>
                    <a:latin typeface="Arial" charset="0"/>
                  </a:rPr>
                  <a:t>Convert 0.005 kilometers to centimeters </a:t>
                </a:r>
                <a14:m>
                  <m:oMath xmlns:m="http://schemas.openxmlformats.org/officeDocument/2006/math">
                    <m:r>
                      <a:rPr lang="en-US" sz="2800" b="0" i="0" smtClean="0">
                        <a:solidFill>
                          <a:srgbClr val="C00000"/>
                        </a:solidFill>
                        <a:latin typeface="Cambria Math"/>
                      </a:rPr>
                      <m:t>        </m:t>
                    </m:r>
                    <m:r>
                      <m:rPr>
                        <m:nor/>
                      </m:rPr>
                      <a:rPr lang="en-US" sz="2800" b="0" i="0" smtClean="0">
                        <a:solidFill>
                          <a:srgbClr val="C00000"/>
                        </a:solidFill>
                        <a:latin typeface="+mj-lt"/>
                      </a:rPr>
                      <m:t>0.005 </m:t>
                    </m:r>
                    <m:r>
                      <m:rPr>
                        <m:nor/>
                      </m:rPr>
                      <a:rPr lang="en-US" sz="2800" b="0" i="0" smtClean="0">
                        <a:solidFill>
                          <a:srgbClr val="C00000"/>
                        </a:solidFill>
                        <a:latin typeface="+mn-lt"/>
                      </a:rPr>
                      <m:t>km</m:t>
                    </m:r>
                    <m:r>
                      <m:rPr>
                        <m:nor/>
                      </m:rPr>
                      <a:rPr lang="en-US" sz="2800" b="0" i="0" smtClean="0">
                        <a:solidFill>
                          <a:srgbClr val="C00000"/>
                        </a:solidFill>
                        <a:latin typeface="+mn-lt"/>
                      </a:rPr>
                      <m:t> </m:t>
                    </m:r>
                    <m:r>
                      <a:rPr lang="en-US" sz="2800" b="0" i="1" smtClean="0">
                        <a:solidFill>
                          <a:srgbClr val="C00000"/>
                        </a:solidFill>
                        <a:latin typeface="Cambria Math"/>
                      </a:rPr>
                      <m:t>·</m:t>
                    </m:r>
                    <m:d>
                      <m:dPr>
                        <m:ctrlPr>
                          <a:rPr lang="en-US" sz="2800" b="0" i="1" smtClean="0">
                            <a:solidFill>
                              <a:srgbClr val="C00000"/>
                            </a:solidFill>
                            <a:latin typeface="Cambria Math"/>
                          </a:rPr>
                        </m:ctrlPr>
                      </m:dPr>
                      <m:e>
                        <m:f>
                          <m:fPr>
                            <m:ctrlPr>
                              <a:rPr lang="en-US" sz="2800" b="0" i="1" smtClean="0">
                                <a:solidFill>
                                  <a:srgbClr val="C00000"/>
                                </a:solidFill>
                                <a:latin typeface="Cambria Math"/>
                              </a:rPr>
                            </m:ctrlPr>
                          </m:fPr>
                          <m:num>
                            <m:sSup>
                              <m:sSupPr>
                                <m:ctrlPr>
                                  <a:rPr lang="en-US" sz="2800" b="0" i="1" smtClean="0">
                                    <a:solidFill>
                                      <a:srgbClr val="C00000"/>
                                    </a:solidFill>
                                    <a:latin typeface="Cambria Math"/>
                                  </a:rPr>
                                </m:ctrlPr>
                              </m:sSupPr>
                              <m:e>
                                <m:r>
                                  <m:rPr>
                                    <m:nor/>
                                  </m:rPr>
                                  <a:rPr lang="en-US" sz="2800" b="0" i="0" smtClean="0">
                                    <a:solidFill>
                                      <a:srgbClr val="C00000"/>
                                    </a:solidFill>
                                    <a:latin typeface="+mj-lt"/>
                                  </a:rPr>
                                  <m:t>10</m:t>
                                </m:r>
                              </m:e>
                              <m:sup>
                                <m:r>
                                  <m:rPr>
                                    <m:nor/>
                                  </m:rPr>
                                  <a:rPr lang="en-US" sz="2800" b="0" i="0" smtClean="0">
                                    <a:solidFill>
                                      <a:srgbClr val="C00000"/>
                                    </a:solidFill>
                                    <a:latin typeface="+mj-lt"/>
                                  </a:rPr>
                                  <m:t>3</m:t>
                                </m:r>
                              </m:sup>
                            </m:sSup>
                            <m:r>
                              <m:rPr>
                                <m:nor/>
                              </m:rPr>
                              <a:rPr lang="en-US" sz="2800" b="0" i="0" smtClean="0">
                                <a:solidFill>
                                  <a:srgbClr val="C00000"/>
                                </a:solidFill>
                                <a:latin typeface="+mj-lt"/>
                              </a:rPr>
                              <m:t>m</m:t>
                            </m:r>
                          </m:num>
                          <m:den>
                            <m:r>
                              <m:rPr>
                                <m:nor/>
                              </m:rPr>
                              <a:rPr lang="en-US" sz="2800" b="0" i="0" smtClean="0">
                                <a:solidFill>
                                  <a:srgbClr val="C00000"/>
                                </a:solidFill>
                                <a:latin typeface="+mn-lt"/>
                              </a:rPr>
                              <m:t>1 </m:t>
                            </m:r>
                            <m:r>
                              <m:rPr>
                                <m:nor/>
                              </m:rPr>
                              <a:rPr lang="en-US" sz="2800" b="0" i="0" smtClean="0">
                                <a:solidFill>
                                  <a:srgbClr val="C00000"/>
                                </a:solidFill>
                                <a:latin typeface="+mn-lt"/>
                              </a:rPr>
                              <m:t>km</m:t>
                            </m:r>
                            <m:r>
                              <m:rPr>
                                <m:nor/>
                              </m:rPr>
                              <a:rPr lang="en-US" sz="2800" b="0" i="0" smtClean="0">
                                <a:solidFill>
                                  <a:srgbClr val="C00000"/>
                                </a:solidFill>
                                <a:latin typeface="+mn-lt"/>
                              </a:rPr>
                              <m:t> </m:t>
                            </m:r>
                          </m:den>
                        </m:f>
                      </m:e>
                    </m:d>
                  </m:oMath>
                </a14:m>
                <a:r>
                  <a:rPr lang="en-US" sz="2800" dirty="0">
                    <a:solidFill>
                      <a:srgbClr val="C00000"/>
                    </a:solidFill>
                  </a:rPr>
                  <a:t> </a:t>
                </a:r>
                <a14:m>
                  <m:oMath xmlns:m="http://schemas.openxmlformats.org/officeDocument/2006/math">
                    <m:r>
                      <a:rPr lang="en-US" sz="2800" i="1">
                        <a:solidFill>
                          <a:srgbClr val="C00000"/>
                        </a:solidFill>
                        <a:latin typeface="Cambria Math"/>
                      </a:rPr>
                      <m:t>·</m:t>
                    </m:r>
                    <m:d>
                      <m:dPr>
                        <m:ctrlPr>
                          <a:rPr lang="en-US" sz="2800" i="1">
                            <a:solidFill>
                              <a:srgbClr val="C00000"/>
                            </a:solidFill>
                            <a:latin typeface="Cambria Math"/>
                          </a:rPr>
                        </m:ctrlPr>
                      </m:dPr>
                      <m:e>
                        <m:f>
                          <m:fPr>
                            <m:ctrlPr>
                              <a:rPr lang="en-US" sz="2800" i="1">
                                <a:solidFill>
                                  <a:srgbClr val="C00000"/>
                                </a:solidFill>
                                <a:latin typeface="Cambria Math"/>
                              </a:rPr>
                            </m:ctrlPr>
                          </m:fPr>
                          <m:num>
                            <m:r>
                              <m:rPr>
                                <m:nor/>
                              </m:rPr>
                              <a:rPr lang="en-US" sz="2800" b="0" i="0" smtClean="0">
                                <a:solidFill>
                                  <a:srgbClr val="C00000"/>
                                </a:solidFill>
                                <a:latin typeface="Cambria Math"/>
                              </a:rPr>
                              <m:t>1</m:t>
                            </m:r>
                            <m:r>
                              <m:rPr>
                                <m:nor/>
                              </m:rPr>
                              <a:rPr lang="en-US" sz="2800">
                                <a:solidFill>
                                  <a:srgbClr val="C00000"/>
                                </a:solidFill>
                              </a:rPr>
                              <m:t> </m:t>
                            </m:r>
                            <m:r>
                              <m:rPr>
                                <m:nor/>
                              </m:rPr>
                              <a:rPr lang="en-US" sz="2800" b="0" i="0" smtClean="0">
                                <a:solidFill>
                                  <a:srgbClr val="C00000"/>
                                </a:solidFill>
                              </a:rPr>
                              <m:t>cm</m:t>
                            </m:r>
                          </m:num>
                          <m:den>
                            <m:sSup>
                              <m:sSupPr>
                                <m:ctrlPr>
                                  <a:rPr lang="en-US" sz="2800" b="0" i="1" smtClean="0">
                                    <a:solidFill>
                                      <a:srgbClr val="C00000"/>
                                    </a:solidFill>
                                    <a:latin typeface="Cambria Math"/>
                                  </a:rPr>
                                </m:ctrlPr>
                              </m:sSupPr>
                              <m:e>
                                <m:r>
                                  <m:rPr>
                                    <m:nor/>
                                  </m:rPr>
                                  <a:rPr lang="en-US" sz="2800" b="0" i="0" smtClean="0">
                                    <a:solidFill>
                                      <a:srgbClr val="C00000"/>
                                    </a:solidFill>
                                    <a:latin typeface="+mj-lt"/>
                                  </a:rPr>
                                  <m:t>10</m:t>
                                </m:r>
                              </m:e>
                              <m:sup>
                                <m:r>
                                  <m:rPr>
                                    <m:nor/>
                                  </m:rPr>
                                  <a:rPr lang="en-US" sz="2800" b="0" i="0" smtClean="0">
                                    <a:solidFill>
                                      <a:srgbClr val="C00000"/>
                                    </a:solidFill>
                                    <a:latin typeface="+mj-lt"/>
                                  </a:rPr>
                                  <m:t>−2</m:t>
                                </m:r>
                              </m:sup>
                            </m:sSup>
                            <m:r>
                              <m:rPr>
                                <m:nor/>
                              </m:rPr>
                              <a:rPr lang="en-US" sz="2800">
                                <a:solidFill>
                                  <a:srgbClr val="C00000"/>
                                </a:solidFill>
                              </a:rPr>
                              <m:t> </m:t>
                            </m:r>
                            <m:r>
                              <m:rPr>
                                <m:nor/>
                              </m:rPr>
                              <a:rPr lang="en-US" sz="2800" b="0" i="0" smtClean="0">
                                <a:solidFill>
                                  <a:srgbClr val="C00000"/>
                                </a:solidFill>
                              </a:rPr>
                              <m:t>m</m:t>
                            </m:r>
                          </m:den>
                        </m:f>
                      </m:e>
                    </m:d>
                    <m:r>
                      <a:rPr lang="en-US" sz="2800" b="0" i="1" smtClean="0">
                        <a:solidFill>
                          <a:srgbClr val="C00000"/>
                        </a:solidFill>
                        <a:latin typeface="Cambria Math"/>
                      </a:rPr>
                      <m:t>=</m:t>
                    </m:r>
                  </m:oMath>
                </a14:m>
                <a:endParaRPr lang="en-US" sz="2800" b="0" dirty="0">
                  <a:solidFill>
                    <a:srgbClr val="C00000"/>
                  </a:solidFill>
                  <a:latin typeface="+mj-lt"/>
                </a:endParaRPr>
              </a:p>
            </p:txBody>
          </p:sp>
        </mc:Choice>
        <mc:Fallback xmlns="">
          <p:sp>
            <p:nvSpPr>
              <p:cNvPr id="37893" name="Rectangle 4"/>
              <p:cNvSpPr>
                <a:spLocks noRot="1" noChangeAspect="1" noMove="1" noResize="1" noEditPoints="1" noAdjustHandles="1" noChangeArrowheads="1" noChangeShapeType="1" noTextEdit="1"/>
              </p:cNvSpPr>
              <p:nvPr/>
            </p:nvSpPr>
            <p:spPr bwMode="auto">
              <a:xfrm>
                <a:off x="228600" y="914400"/>
                <a:ext cx="8839200" cy="1591911"/>
              </a:xfrm>
              <a:prstGeom prst="rect">
                <a:avLst/>
              </a:prstGeom>
              <a:blipFill rotWithShape="1">
                <a:blip r:embed="rId3" cstate="print"/>
                <a:stretch>
                  <a:fillRect l="-1793" t="-4981"/>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cxnSp>
        <p:nvCxnSpPr>
          <p:cNvPr id="16" name="Straight Connector 15"/>
          <p:cNvCxnSpPr/>
          <p:nvPr/>
        </p:nvCxnSpPr>
        <p:spPr>
          <a:xfrm flipV="1">
            <a:off x="1970315" y="1826420"/>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276600" y="2054445"/>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00750" y="5624465"/>
            <a:ext cx="1790700" cy="584775"/>
          </a:xfrm>
          <a:prstGeom prst="rect">
            <a:avLst/>
          </a:prstGeom>
          <a:noFill/>
        </p:spPr>
        <p:txBody>
          <a:bodyPr wrap="square" rtlCol="0">
            <a:spAutoFit/>
          </a:bodyPr>
          <a:lstStyle/>
          <a:p>
            <a:r>
              <a:rPr lang="en-US" sz="3200" b="1" dirty="0" smtClean="0">
                <a:solidFill>
                  <a:srgbClr val="C00000"/>
                </a:solidFill>
              </a:rPr>
              <a:t>500 cm</a:t>
            </a:r>
            <a:endParaRPr lang="en-US" sz="3200" b="1" dirty="0">
              <a:solidFill>
                <a:srgbClr val="C00000"/>
              </a:solidFill>
            </a:endParaRPr>
          </a:p>
        </p:txBody>
      </p:sp>
      <p:sp>
        <p:nvSpPr>
          <p:cNvPr id="19" name="TextBox 18"/>
          <p:cNvSpPr txBox="1"/>
          <p:nvPr/>
        </p:nvSpPr>
        <p:spPr>
          <a:xfrm>
            <a:off x="1219200" y="4215825"/>
            <a:ext cx="2754085" cy="584775"/>
          </a:xfrm>
          <a:prstGeom prst="rect">
            <a:avLst/>
          </a:prstGeom>
          <a:noFill/>
        </p:spPr>
        <p:txBody>
          <a:bodyPr wrap="square" rtlCol="0">
            <a:spAutoFit/>
          </a:bodyPr>
          <a:lstStyle/>
          <a:p>
            <a:r>
              <a:rPr lang="en-US" sz="2800" dirty="0"/>
              <a:t>0</a:t>
            </a:r>
            <a:r>
              <a:rPr lang="en-US" sz="3200" b="1" dirty="0" smtClean="0">
                <a:solidFill>
                  <a:srgbClr val="C00000"/>
                </a:solidFill>
              </a:rPr>
              <a:t>.</a:t>
            </a:r>
            <a:r>
              <a:rPr lang="en-US" sz="2800" dirty="0" smtClean="0"/>
              <a:t>5</a:t>
            </a:r>
            <a:r>
              <a:rPr lang="en-US" sz="2800" dirty="0" smtClean="0">
                <a:solidFill>
                  <a:srgbClr val="C00000"/>
                </a:solidFill>
              </a:rPr>
              <a:t>     ∙ </a:t>
            </a:r>
            <a:r>
              <a:rPr lang="en-US" sz="2800" dirty="0" smtClean="0"/>
              <a:t>10</a:t>
            </a:r>
            <a:r>
              <a:rPr lang="en-US" sz="2800" baseline="30000" dirty="0" smtClean="0">
                <a:solidFill>
                  <a:srgbClr val="C00000"/>
                </a:solidFill>
              </a:rPr>
              <a:t>3</a:t>
            </a:r>
            <a:r>
              <a:rPr lang="en-US" sz="2800" dirty="0" smtClean="0">
                <a:solidFill>
                  <a:srgbClr val="C00000"/>
                </a:solidFill>
              </a:rPr>
              <a:t> </a:t>
            </a:r>
            <a:r>
              <a:rPr lang="en-US" sz="2800" dirty="0" smtClean="0"/>
              <a:t>cm</a:t>
            </a:r>
            <a:endParaRPr lang="en-US" sz="2800" dirty="0"/>
          </a:p>
        </p:txBody>
      </p:sp>
      <p:sp>
        <p:nvSpPr>
          <p:cNvPr id="20" name="TextBox 19"/>
          <p:cNvSpPr txBox="1"/>
          <p:nvPr/>
        </p:nvSpPr>
        <p:spPr>
          <a:xfrm>
            <a:off x="1219200" y="3781891"/>
            <a:ext cx="3124200" cy="523220"/>
          </a:xfrm>
          <a:prstGeom prst="rect">
            <a:avLst/>
          </a:prstGeom>
          <a:noFill/>
        </p:spPr>
        <p:txBody>
          <a:bodyPr wrap="square" rtlCol="0">
            <a:spAutoFit/>
          </a:bodyPr>
          <a:lstStyle/>
          <a:p>
            <a:r>
              <a:rPr lang="en-US" sz="2800" dirty="0" smtClean="0"/>
              <a:t>0</a:t>
            </a:r>
            <a:r>
              <a:rPr lang="en-US" sz="2800" b="1" dirty="0" smtClean="0">
                <a:solidFill>
                  <a:srgbClr val="C00000"/>
                </a:solidFill>
              </a:rPr>
              <a:t>.</a:t>
            </a:r>
            <a:r>
              <a:rPr lang="en-US" sz="2800" dirty="0" smtClean="0"/>
              <a:t>05</a:t>
            </a:r>
            <a:r>
              <a:rPr lang="en-US" sz="2800" dirty="0" smtClean="0">
                <a:solidFill>
                  <a:srgbClr val="C00000"/>
                </a:solidFill>
              </a:rPr>
              <a:t>   ∙ </a:t>
            </a:r>
            <a:r>
              <a:rPr lang="en-US" sz="2800" dirty="0" smtClean="0"/>
              <a:t>10</a:t>
            </a:r>
            <a:r>
              <a:rPr lang="en-US" sz="2800" baseline="30000" dirty="0" smtClean="0">
                <a:solidFill>
                  <a:srgbClr val="C00000"/>
                </a:solidFill>
              </a:rPr>
              <a:t>4</a:t>
            </a:r>
            <a:r>
              <a:rPr lang="en-US" sz="2800" dirty="0" smtClean="0">
                <a:solidFill>
                  <a:srgbClr val="C00000"/>
                </a:solidFill>
              </a:rPr>
              <a:t> </a:t>
            </a:r>
            <a:r>
              <a:rPr lang="en-US" sz="2800" dirty="0" smtClean="0"/>
              <a:t>cm</a:t>
            </a:r>
            <a:endParaRPr lang="en-US" sz="2800" dirty="0"/>
          </a:p>
        </p:txBody>
      </p:sp>
      <p:sp>
        <p:nvSpPr>
          <p:cNvPr id="21" name="TextBox 20"/>
          <p:cNvSpPr txBox="1"/>
          <p:nvPr/>
        </p:nvSpPr>
        <p:spPr>
          <a:xfrm>
            <a:off x="1219200" y="3288429"/>
            <a:ext cx="3124200" cy="523220"/>
          </a:xfrm>
          <a:prstGeom prst="rect">
            <a:avLst/>
          </a:prstGeom>
          <a:noFill/>
        </p:spPr>
        <p:txBody>
          <a:bodyPr wrap="square" rtlCol="0">
            <a:spAutoFit/>
          </a:bodyPr>
          <a:lstStyle/>
          <a:p>
            <a:r>
              <a:rPr lang="en-US" sz="2800" dirty="0" smtClean="0"/>
              <a:t>0</a:t>
            </a:r>
            <a:r>
              <a:rPr lang="en-US" sz="2800" b="1" dirty="0" smtClean="0">
                <a:solidFill>
                  <a:srgbClr val="C00000"/>
                </a:solidFill>
              </a:rPr>
              <a:t>.</a:t>
            </a:r>
            <a:r>
              <a:rPr lang="en-US" sz="2800" dirty="0" smtClean="0"/>
              <a:t>005</a:t>
            </a:r>
            <a:r>
              <a:rPr lang="en-US" sz="2800" dirty="0" smtClean="0">
                <a:solidFill>
                  <a:srgbClr val="C00000"/>
                </a:solidFill>
              </a:rPr>
              <a:t> ∙ </a:t>
            </a:r>
            <a:r>
              <a:rPr lang="en-US" sz="2800" dirty="0" smtClean="0"/>
              <a:t>10</a:t>
            </a:r>
            <a:r>
              <a:rPr lang="en-US" sz="2800" baseline="30000" dirty="0" smtClean="0">
                <a:solidFill>
                  <a:srgbClr val="C00000"/>
                </a:solidFill>
              </a:rPr>
              <a:t>5</a:t>
            </a:r>
            <a:r>
              <a:rPr lang="en-US" sz="2800" dirty="0" smtClean="0">
                <a:solidFill>
                  <a:srgbClr val="C00000"/>
                </a:solidFill>
              </a:rPr>
              <a:t> </a:t>
            </a:r>
            <a:r>
              <a:rPr lang="en-US" sz="2800" dirty="0" smtClean="0"/>
              <a:t>cm</a:t>
            </a:r>
            <a:endParaRPr lang="en-US" sz="2800" dirty="0"/>
          </a:p>
        </p:txBody>
      </p:sp>
      <p:sp>
        <p:nvSpPr>
          <p:cNvPr id="5" name="TextBox 4"/>
          <p:cNvSpPr txBox="1"/>
          <p:nvPr/>
        </p:nvSpPr>
        <p:spPr>
          <a:xfrm>
            <a:off x="446315" y="2743200"/>
            <a:ext cx="3048000" cy="584775"/>
          </a:xfrm>
          <a:prstGeom prst="rect">
            <a:avLst/>
          </a:prstGeom>
          <a:noFill/>
        </p:spPr>
        <p:txBody>
          <a:bodyPr wrap="square" rtlCol="0">
            <a:spAutoFit/>
          </a:bodyPr>
          <a:lstStyle/>
          <a:p>
            <a:r>
              <a:rPr lang="en-US" sz="3200" b="1" dirty="0" smtClean="0"/>
              <a:t>Powers of 10</a:t>
            </a:r>
            <a:endParaRPr lang="en-US" sz="3200" b="1" dirty="0"/>
          </a:p>
        </p:txBody>
      </p:sp>
      <p:sp>
        <p:nvSpPr>
          <p:cNvPr id="6" name="Rectangle 5"/>
          <p:cNvSpPr/>
          <p:nvPr/>
        </p:nvSpPr>
        <p:spPr>
          <a:xfrm>
            <a:off x="468086" y="2768025"/>
            <a:ext cx="3646714" cy="3556575"/>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V="1">
            <a:off x="3505200" y="1615606"/>
            <a:ext cx="533400" cy="30552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257800" y="2245875"/>
            <a:ext cx="533400" cy="30552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19200" y="4724400"/>
            <a:ext cx="3026229" cy="584775"/>
          </a:xfrm>
          <a:prstGeom prst="rect">
            <a:avLst/>
          </a:prstGeom>
          <a:noFill/>
        </p:spPr>
        <p:txBody>
          <a:bodyPr wrap="square" rtlCol="0">
            <a:spAutoFit/>
          </a:bodyPr>
          <a:lstStyle/>
          <a:p>
            <a:r>
              <a:rPr lang="en-US" sz="2800" dirty="0"/>
              <a:t>5</a:t>
            </a:r>
            <a:r>
              <a:rPr lang="en-US" sz="3200" b="1" dirty="0" smtClean="0">
                <a:solidFill>
                  <a:srgbClr val="C00000"/>
                </a:solidFill>
              </a:rPr>
              <a:t>.</a:t>
            </a:r>
            <a:r>
              <a:rPr lang="en-US" sz="2800" dirty="0" smtClean="0"/>
              <a:t>0</a:t>
            </a:r>
            <a:r>
              <a:rPr lang="en-US" sz="2800" dirty="0" smtClean="0">
                <a:solidFill>
                  <a:srgbClr val="C00000"/>
                </a:solidFill>
              </a:rPr>
              <a:t>     ∙ </a:t>
            </a:r>
            <a:r>
              <a:rPr lang="en-US" sz="2800" dirty="0" smtClean="0"/>
              <a:t>10</a:t>
            </a:r>
            <a:r>
              <a:rPr lang="en-US" sz="2800" baseline="30000" dirty="0" smtClean="0">
                <a:solidFill>
                  <a:srgbClr val="C00000"/>
                </a:solidFill>
              </a:rPr>
              <a:t>2</a:t>
            </a:r>
            <a:r>
              <a:rPr lang="en-US" sz="2800" dirty="0" smtClean="0">
                <a:solidFill>
                  <a:srgbClr val="C00000"/>
                </a:solidFill>
              </a:rPr>
              <a:t> </a:t>
            </a:r>
            <a:r>
              <a:rPr lang="en-US" sz="2800" dirty="0" smtClean="0"/>
              <a:t>cm</a:t>
            </a:r>
            <a:endParaRPr lang="en-US" sz="2800" dirty="0"/>
          </a:p>
        </p:txBody>
      </p:sp>
      <p:sp>
        <p:nvSpPr>
          <p:cNvPr id="25" name="TextBox 24"/>
          <p:cNvSpPr txBox="1"/>
          <p:nvPr/>
        </p:nvSpPr>
        <p:spPr>
          <a:xfrm>
            <a:off x="838200" y="5739825"/>
            <a:ext cx="3124200" cy="584775"/>
          </a:xfrm>
          <a:prstGeom prst="rect">
            <a:avLst/>
          </a:prstGeom>
          <a:noFill/>
        </p:spPr>
        <p:txBody>
          <a:bodyPr wrap="square" rtlCol="0">
            <a:spAutoFit/>
          </a:bodyPr>
          <a:lstStyle/>
          <a:p>
            <a:r>
              <a:rPr lang="en-US" sz="2800" dirty="0" smtClean="0"/>
              <a:t>500</a:t>
            </a:r>
            <a:r>
              <a:rPr lang="en-US" sz="3200" b="1" dirty="0" smtClean="0">
                <a:solidFill>
                  <a:srgbClr val="C00000"/>
                </a:solidFill>
              </a:rPr>
              <a:t>.</a:t>
            </a:r>
            <a:r>
              <a:rPr lang="en-US" sz="2800" dirty="0" smtClean="0">
                <a:solidFill>
                  <a:srgbClr val="C00000"/>
                </a:solidFill>
              </a:rPr>
              <a:t>       ∙ </a:t>
            </a:r>
            <a:r>
              <a:rPr lang="en-US" sz="2800" dirty="0" smtClean="0"/>
              <a:t>10</a:t>
            </a:r>
            <a:r>
              <a:rPr lang="en-US" sz="2800" baseline="30000" dirty="0" smtClean="0">
                <a:solidFill>
                  <a:srgbClr val="C00000"/>
                </a:solidFill>
              </a:rPr>
              <a:t>0</a:t>
            </a:r>
            <a:r>
              <a:rPr lang="en-US" sz="2800" dirty="0" smtClean="0">
                <a:solidFill>
                  <a:srgbClr val="C00000"/>
                </a:solidFill>
              </a:rPr>
              <a:t> </a:t>
            </a:r>
            <a:r>
              <a:rPr lang="en-US" sz="2800" dirty="0" smtClean="0"/>
              <a:t>cm</a:t>
            </a:r>
            <a:endParaRPr lang="en-US" sz="2800" dirty="0"/>
          </a:p>
        </p:txBody>
      </p:sp>
      <mc:AlternateContent xmlns:mc="http://schemas.openxmlformats.org/markup-compatibility/2006" xmlns:a14="http://schemas.microsoft.com/office/drawing/2010/main">
        <mc:Choice Requires="a14">
          <p:sp>
            <p:nvSpPr>
              <p:cNvPr id="4" name="Rectangle 3"/>
              <p:cNvSpPr/>
              <p:nvPr/>
            </p:nvSpPr>
            <p:spPr>
              <a:xfrm>
                <a:off x="6248400" y="1600200"/>
                <a:ext cx="2578398" cy="655629"/>
              </a:xfrm>
              <a:prstGeom prst="rect">
                <a:avLst/>
              </a:prstGeom>
            </p:spPr>
            <p:txBody>
              <a:bodyPr wrap="none">
                <a:spAutoFit/>
              </a:bodyPr>
              <a:lstStyle/>
              <a:p>
                <a:pPr>
                  <a:spcBef>
                    <a:spcPts val="1200"/>
                  </a:spcBef>
                </a:pPr>
                <a14:m>
                  <m:oMathPara xmlns:m="http://schemas.openxmlformats.org/officeDocument/2006/math">
                    <m:oMathParaPr>
                      <m:jc m:val="centerGroup"/>
                    </m:oMathParaPr>
                    <m:oMath xmlns:m="http://schemas.openxmlformats.org/officeDocument/2006/math">
                      <m:r>
                        <m:rPr>
                          <m:nor/>
                        </m:rPr>
                        <a:rPr lang="en-US" sz="2800" b="0" i="0" smtClean="0">
                          <a:solidFill>
                            <a:srgbClr val="C00000"/>
                          </a:solidFill>
                        </a:rPr>
                        <m:t>0.005 </m:t>
                      </m:r>
                      <m:r>
                        <m:rPr>
                          <m:nor/>
                        </m:rPr>
                        <a:rPr lang="en-US" sz="2800">
                          <a:solidFill>
                            <a:srgbClr val="C00000"/>
                          </a:solidFill>
                          <a:ea typeface="Cambria Math"/>
                        </a:rPr>
                        <m:t>∙</m:t>
                      </m:r>
                      <m:sSup>
                        <m:sSupPr>
                          <m:ctrlPr>
                            <a:rPr lang="en-US" sz="2800" i="1">
                              <a:solidFill>
                                <a:srgbClr val="C00000"/>
                              </a:solidFill>
                              <a:latin typeface="Cambria Math"/>
                              <a:ea typeface="Cambria Math"/>
                            </a:rPr>
                          </m:ctrlPr>
                        </m:sSupPr>
                        <m:e>
                          <m:r>
                            <m:rPr>
                              <m:nor/>
                            </m:rPr>
                            <a:rPr lang="en-US" sz="2800">
                              <a:solidFill>
                                <a:srgbClr val="C00000"/>
                              </a:solidFill>
                              <a:ea typeface="Cambria Math"/>
                            </a:rPr>
                            <m:t>10</m:t>
                          </m:r>
                        </m:e>
                        <m:sup>
                          <m:r>
                            <m:rPr>
                              <m:nor/>
                            </m:rPr>
                            <a:rPr lang="en-US" sz="2800" b="0" i="0" smtClean="0">
                              <a:solidFill>
                                <a:srgbClr val="C00000"/>
                              </a:solidFill>
                              <a:ea typeface="Cambria Math"/>
                            </a:rPr>
                            <m:t>5</m:t>
                          </m:r>
                        </m:sup>
                      </m:sSup>
                      <m:r>
                        <m:rPr>
                          <m:nor/>
                        </m:rPr>
                        <a:rPr lang="en-US" sz="2800">
                          <a:solidFill>
                            <a:srgbClr val="C00000"/>
                          </a:solidFill>
                          <a:ea typeface="Cambria Math"/>
                        </a:rPr>
                        <m:t> </m:t>
                      </m:r>
                      <m:r>
                        <m:rPr>
                          <m:nor/>
                        </m:rPr>
                        <a:rPr lang="en-US" sz="2800" b="0" i="0" smtClean="0">
                          <a:solidFill>
                            <a:srgbClr val="C00000"/>
                          </a:solidFill>
                          <a:ea typeface="Cambria Math"/>
                        </a:rPr>
                        <m:t>cm</m:t>
                      </m:r>
                    </m:oMath>
                  </m:oMathPara>
                </a14:m>
                <a:endParaRPr lang="en-US" sz="2800" dirty="0">
                  <a:solidFill>
                    <a:srgbClr val="C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6248400" y="1600200"/>
                <a:ext cx="2578398" cy="655629"/>
              </a:xfrm>
              <a:prstGeom prst="rect">
                <a:avLst/>
              </a:prstGeom>
              <a:blipFill rotWithShape="1">
                <a:blip r:embed="rId4" cstate="print"/>
                <a:stretch>
                  <a:fillRect/>
                </a:stretch>
              </a:blipFill>
            </p:spPr>
            <p:txBody>
              <a:bodyPr/>
              <a:lstStyle/>
              <a:p>
                <a:r>
                  <a:rPr lang="en-US">
                    <a:noFill/>
                  </a:rPr>
                  <a:t> </a:t>
                </a:r>
              </a:p>
            </p:txBody>
          </p:sp>
        </mc:Fallback>
      </mc:AlternateContent>
      <p:sp>
        <p:nvSpPr>
          <p:cNvPr id="26" name="TextBox 25"/>
          <p:cNvSpPr txBox="1"/>
          <p:nvPr/>
        </p:nvSpPr>
        <p:spPr>
          <a:xfrm>
            <a:off x="1066800" y="5257800"/>
            <a:ext cx="3026229" cy="584775"/>
          </a:xfrm>
          <a:prstGeom prst="rect">
            <a:avLst/>
          </a:prstGeom>
          <a:noFill/>
        </p:spPr>
        <p:txBody>
          <a:bodyPr wrap="square" rtlCol="0">
            <a:spAutoFit/>
          </a:bodyPr>
          <a:lstStyle/>
          <a:p>
            <a:r>
              <a:rPr lang="en-US" sz="2800" dirty="0" smtClean="0"/>
              <a:t>50</a:t>
            </a:r>
            <a:r>
              <a:rPr lang="en-US" sz="3200" b="1" dirty="0" smtClean="0">
                <a:solidFill>
                  <a:srgbClr val="C00000"/>
                </a:solidFill>
              </a:rPr>
              <a:t>.</a:t>
            </a:r>
            <a:r>
              <a:rPr lang="en-US" sz="2800" dirty="0" smtClean="0">
                <a:solidFill>
                  <a:srgbClr val="C00000"/>
                </a:solidFill>
              </a:rPr>
              <a:t>       ∙ </a:t>
            </a:r>
            <a:r>
              <a:rPr lang="en-US" sz="2800" dirty="0" smtClean="0"/>
              <a:t>10</a:t>
            </a:r>
            <a:r>
              <a:rPr lang="en-US" sz="2800" baseline="30000" dirty="0" smtClean="0">
                <a:solidFill>
                  <a:srgbClr val="C00000"/>
                </a:solidFill>
              </a:rPr>
              <a:t>1</a:t>
            </a:r>
            <a:r>
              <a:rPr lang="en-US" sz="2800" dirty="0" smtClean="0">
                <a:solidFill>
                  <a:srgbClr val="C00000"/>
                </a:solidFill>
              </a:rPr>
              <a:t> </a:t>
            </a:r>
            <a:r>
              <a:rPr lang="en-US" sz="2800" dirty="0" smtClean="0"/>
              <a:t>cm</a:t>
            </a:r>
            <a:endParaRPr lang="en-US" sz="2800" dirty="0"/>
          </a:p>
        </p:txBody>
      </p:sp>
      <p:sp>
        <p:nvSpPr>
          <p:cNvPr id="27" name="Right Arrow 26"/>
          <p:cNvSpPr/>
          <p:nvPr/>
        </p:nvSpPr>
        <p:spPr>
          <a:xfrm>
            <a:off x="4419600" y="5878639"/>
            <a:ext cx="609600" cy="266700"/>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365500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childTnLst>
                          </p:cTn>
                        </p:par>
                        <p:par>
                          <p:cTn id="60" fill="hold">
                            <p:stCondLst>
                              <p:cond delay="500"/>
                            </p:stCondLst>
                            <p:childTnLst>
                              <p:par>
                                <p:cTn id="61" presetID="21" presetClass="entr" presetSubtype="1"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heel(1)">
                                      <p:cBhvr>
                                        <p:cTn id="63" dur="2000"/>
                                        <p:tgtEl>
                                          <p:spTgt spid="6"/>
                                        </p:tgtEl>
                                      </p:cBhvr>
                                    </p:animEffect>
                                  </p:childTnLst>
                                </p:cTn>
                              </p:par>
                            </p:childTnLst>
                          </p:cTn>
                        </p:par>
                        <p:par>
                          <p:cTn id="64" fill="hold">
                            <p:stCondLst>
                              <p:cond delay="2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5" grpId="0"/>
      <p:bldP spid="6" grpId="0" animBg="1"/>
      <p:bldP spid="24" grpId="0"/>
      <p:bldP spid="25" grpId="0"/>
      <p:bldP spid="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457200" y="228600"/>
            <a:ext cx="8382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chemeClr val="accent2"/>
                </a:solidFill>
                <a:latin typeface="Arial" charset="0"/>
              </a:rPr>
              <a:t>Conversion of </a:t>
            </a:r>
            <a:r>
              <a:rPr lang="en-US" dirty="0" smtClean="0">
                <a:solidFill>
                  <a:schemeClr val="accent2"/>
                </a:solidFill>
                <a:latin typeface="Arial" charset="0"/>
              </a:rPr>
              <a:t>Units – SI System</a:t>
            </a:r>
            <a:endParaRPr lang="en-US"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mc:AlternateContent xmlns:mc="http://schemas.openxmlformats.org/markup-compatibility/2006" xmlns:a14="http://schemas.microsoft.com/office/drawing/2010/main">
        <mc:Choice Requires="a14">
          <p:sp>
            <p:nvSpPr>
              <p:cNvPr id="37893" name="Rectangle 4"/>
              <p:cNvSpPr>
                <a:spLocks noChangeArrowheads="1"/>
              </p:cNvSpPr>
              <p:nvPr/>
            </p:nvSpPr>
            <p:spPr bwMode="auto">
              <a:xfrm>
                <a:off x="228600" y="914400"/>
                <a:ext cx="8839200" cy="17457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spcBef>
                    <a:spcPct val="50000"/>
                  </a:spcBef>
                </a:pPr>
                <a:r>
                  <a:rPr lang="en-US" sz="3200" b="0" dirty="0" smtClean="0">
                    <a:solidFill>
                      <a:schemeClr val="tx1"/>
                    </a:solidFill>
                    <a:latin typeface="Arial" charset="0"/>
                  </a:rPr>
                  <a:t>Example: </a:t>
                </a:r>
                <a:r>
                  <a:rPr lang="en-US" sz="2800" b="0" dirty="0" smtClean="0">
                    <a:solidFill>
                      <a:schemeClr val="tx1"/>
                    </a:solidFill>
                    <a:latin typeface="Arial" charset="0"/>
                  </a:rPr>
                  <a:t>Convert 519.67 hectoliters to </a:t>
                </a:r>
                <a:r>
                  <a:rPr lang="en-US" sz="2800" b="0" dirty="0" err="1" smtClean="0">
                    <a:solidFill>
                      <a:schemeClr val="tx1"/>
                    </a:solidFill>
                    <a:latin typeface="Arial" charset="0"/>
                  </a:rPr>
                  <a:t>Megaliters</a:t>
                </a:r>
                <a:endParaRPr lang="en-US" sz="2800" b="0" dirty="0" smtClean="0">
                  <a:solidFill>
                    <a:schemeClr val="tx1"/>
                  </a:solidFill>
                  <a:latin typeface="Arial" charset="0"/>
                </a:endParaRPr>
              </a:p>
              <a:p>
                <a:pPr>
                  <a:spcBef>
                    <a:spcPts val="1200"/>
                  </a:spcBef>
                </a:pPr>
                <a14:m>
                  <m:oMath xmlns:m="http://schemas.openxmlformats.org/officeDocument/2006/math">
                    <m:r>
                      <m:rPr>
                        <m:nor/>
                      </m:rPr>
                      <a:rPr lang="en-US" sz="2800" b="0" i="0" smtClean="0">
                        <a:solidFill>
                          <a:srgbClr val="C00000"/>
                        </a:solidFill>
                        <a:latin typeface="+mn-lt"/>
                      </a:rPr>
                      <m:t>   519.67 </m:t>
                    </m:r>
                    <m:r>
                      <m:rPr>
                        <m:nor/>
                      </m:rPr>
                      <a:rPr lang="en-US" sz="2800" b="0" i="0" smtClean="0">
                        <a:solidFill>
                          <a:srgbClr val="C00000"/>
                        </a:solidFill>
                        <a:latin typeface="+mn-lt"/>
                      </a:rPr>
                      <m:t>hL</m:t>
                    </m:r>
                    <m:r>
                      <m:rPr>
                        <m:nor/>
                      </m:rPr>
                      <a:rPr lang="en-US" sz="2800" b="0" i="0" smtClean="0">
                        <a:solidFill>
                          <a:srgbClr val="C00000"/>
                        </a:solidFill>
                        <a:latin typeface="+mn-lt"/>
                      </a:rPr>
                      <m:t> </m:t>
                    </m:r>
                    <m:r>
                      <a:rPr lang="en-US" sz="2800" b="0" i="1" smtClean="0">
                        <a:solidFill>
                          <a:srgbClr val="C00000"/>
                        </a:solidFill>
                        <a:latin typeface="Cambria Math"/>
                      </a:rPr>
                      <m:t>·</m:t>
                    </m:r>
                    <m:d>
                      <m:dPr>
                        <m:ctrlPr>
                          <a:rPr lang="en-US" sz="2800" b="0" i="1" smtClean="0">
                            <a:solidFill>
                              <a:srgbClr val="C00000"/>
                            </a:solidFill>
                            <a:latin typeface="Cambria Math"/>
                          </a:rPr>
                        </m:ctrlPr>
                      </m:dPr>
                      <m:e>
                        <m:f>
                          <m:fPr>
                            <m:ctrlPr>
                              <a:rPr lang="en-US" sz="2800" b="0" i="1" smtClean="0">
                                <a:solidFill>
                                  <a:srgbClr val="C00000"/>
                                </a:solidFill>
                                <a:latin typeface="Cambria Math"/>
                              </a:rPr>
                            </m:ctrlPr>
                          </m:fPr>
                          <m:num>
                            <m:sSup>
                              <m:sSupPr>
                                <m:ctrlPr>
                                  <a:rPr lang="en-US" sz="2800" b="0" i="1" smtClean="0">
                                    <a:solidFill>
                                      <a:srgbClr val="C00000"/>
                                    </a:solidFill>
                                    <a:latin typeface="Cambria Math"/>
                                  </a:rPr>
                                </m:ctrlPr>
                              </m:sSupPr>
                              <m:e>
                                <m:r>
                                  <m:rPr>
                                    <m:nor/>
                                  </m:rPr>
                                  <a:rPr lang="en-US" sz="2800" b="0" i="0" smtClean="0">
                                    <a:solidFill>
                                      <a:srgbClr val="C00000"/>
                                    </a:solidFill>
                                    <a:latin typeface="+mn-lt"/>
                                  </a:rPr>
                                  <m:t>10</m:t>
                                </m:r>
                              </m:e>
                              <m:sup>
                                <m:r>
                                  <m:rPr>
                                    <m:nor/>
                                  </m:rPr>
                                  <a:rPr lang="en-US" sz="2800" b="0" i="0" smtClean="0">
                                    <a:solidFill>
                                      <a:srgbClr val="C00000"/>
                                    </a:solidFill>
                                    <a:latin typeface="+mn-lt"/>
                                  </a:rPr>
                                  <m:t>2</m:t>
                                </m:r>
                              </m:sup>
                            </m:sSup>
                            <m:r>
                              <m:rPr>
                                <m:nor/>
                              </m:rPr>
                              <a:rPr lang="en-US" sz="2800" b="0" i="0" smtClean="0">
                                <a:solidFill>
                                  <a:srgbClr val="C00000"/>
                                </a:solidFill>
                                <a:latin typeface="+mn-lt"/>
                              </a:rPr>
                              <m:t> </m:t>
                            </m:r>
                            <m:r>
                              <m:rPr>
                                <m:nor/>
                              </m:rPr>
                              <a:rPr lang="en-US" sz="2800" b="0" i="0" smtClean="0">
                                <a:solidFill>
                                  <a:srgbClr val="C00000"/>
                                </a:solidFill>
                                <a:latin typeface="+mn-lt"/>
                              </a:rPr>
                              <m:t>L</m:t>
                            </m:r>
                          </m:num>
                          <m:den>
                            <m:r>
                              <m:rPr>
                                <m:nor/>
                              </m:rPr>
                              <a:rPr lang="en-US" sz="2800" b="0" i="0" smtClean="0">
                                <a:solidFill>
                                  <a:srgbClr val="C00000"/>
                                </a:solidFill>
                                <a:latin typeface="+mn-lt"/>
                              </a:rPr>
                              <m:t>1 </m:t>
                            </m:r>
                            <m:r>
                              <m:rPr>
                                <m:nor/>
                              </m:rPr>
                              <a:rPr lang="en-US" sz="2800" b="0" i="0" smtClean="0">
                                <a:solidFill>
                                  <a:srgbClr val="C00000"/>
                                </a:solidFill>
                                <a:latin typeface="+mn-lt"/>
                              </a:rPr>
                              <m:t>hL</m:t>
                            </m:r>
                          </m:den>
                        </m:f>
                      </m:e>
                    </m:d>
                  </m:oMath>
                </a14:m>
                <a:r>
                  <a:rPr lang="en-US" sz="2800" dirty="0">
                    <a:solidFill>
                      <a:srgbClr val="C00000"/>
                    </a:solidFill>
                  </a:rPr>
                  <a:t> </a:t>
                </a:r>
                <a14:m>
                  <m:oMath xmlns:m="http://schemas.openxmlformats.org/officeDocument/2006/math">
                    <m:r>
                      <a:rPr lang="en-US" sz="2800" i="1">
                        <a:solidFill>
                          <a:srgbClr val="C00000"/>
                        </a:solidFill>
                        <a:latin typeface="Cambria Math"/>
                      </a:rPr>
                      <m:t>·</m:t>
                    </m:r>
                    <m:d>
                      <m:dPr>
                        <m:ctrlPr>
                          <a:rPr lang="en-US" sz="2800" i="1">
                            <a:solidFill>
                              <a:srgbClr val="C00000"/>
                            </a:solidFill>
                            <a:latin typeface="Cambria Math"/>
                          </a:rPr>
                        </m:ctrlPr>
                      </m:dPr>
                      <m:e>
                        <m:f>
                          <m:fPr>
                            <m:ctrlPr>
                              <a:rPr lang="en-US" sz="2800" i="1">
                                <a:solidFill>
                                  <a:srgbClr val="C00000"/>
                                </a:solidFill>
                                <a:latin typeface="Cambria Math"/>
                              </a:rPr>
                            </m:ctrlPr>
                          </m:fPr>
                          <m:num>
                            <m:r>
                              <m:rPr>
                                <m:nor/>
                              </m:rPr>
                              <a:rPr lang="en-US" sz="2800" b="0" i="0" smtClean="0">
                                <a:solidFill>
                                  <a:srgbClr val="C00000"/>
                                </a:solidFill>
                                <a:latin typeface="+mj-lt"/>
                              </a:rPr>
                              <m:t>1</m:t>
                            </m:r>
                            <m:r>
                              <m:rPr>
                                <m:nor/>
                              </m:rPr>
                              <a:rPr lang="en-US" sz="2800">
                                <a:solidFill>
                                  <a:srgbClr val="C00000"/>
                                </a:solidFill>
                              </a:rPr>
                              <m:t> </m:t>
                            </m:r>
                            <m:r>
                              <m:rPr>
                                <m:nor/>
                              </m:rPr>
                              <a:rPr lang="en-US" sz="2800" b="0" i="0" smtClean="0">
                                <a:solidFill>
                                  <a:srgbClr val="C00000"/>
                                </a:solidFill>
                              </a:rPr>
                              <m:t>M</m:t>
                            </m:r>
                            <m:r>
                              <m:rPr>
                                <m:nor/>
                              </m:rPr>
                              <a:rPr lang="en-US" sz="2800">
                                <a:solidFill>
                                  <a:srgbClr val="C00000"/>
                                </a:solidFill>
                              </a:rPr>
                              <m:t>L</m:t>
                            </m:r>
                          </m:num>
                          <m:den>
                            <m:sSup>
                              <m:sSupPr>
                                <m:ctrlPr>
                                  <a:rPr lang="en-US" sz="2800" b="0" i="1" smtClean="0">
                                    <a:solidFill>
                                      <a:srgbClr val="C00000"/>
                                    </a:solidFill>
                                    <a:latin typeface="Cambria Math"/>
                                  </a:rPr>
                                </m:ctrlPr>
                              </m:sSupPr>
                              <m:e>
                                <m:r>
                                  <m:rPr>
                                    <m:nor/>
                                  </m:rPr>
                                  <a:rPr lang="en-US" sz="2800" b="0" i="0" smtClean="0">
                                    <a:solidFill>
                                      <a:srgbClr val="C00000"/>
                                    </a:solidFill>
                                    <a:latin typeface="+mj-lt"/>
                                  </a:rPr>
                                  <m:t>10</m:t>
                                </m:r>
                              </m:e>
                              <m:sup>
                                <m:r>
                                  <m:rPr>
                                    <m:nor/>
                                  </m:rPr>
                                  <a:rPr lang="en-US" sz="2800" b="0" i="0" smtClean="0">
                                    <a:solidFill>
                                      <a:srgbClr val="C00000"/>
                                    </a:solidFill>
                                    <a:latin typeface="+mj-lt"/>
                                  </a:rPr>
                                  <m:t>6</m:t>
                                </m:r>
                              </m:sup>
                            </m:sSup>
                            <m:r>
                              <m:rPr>
                                <m:nor/>
                              </m:rPr>
                              <a:rPr lang="en-US" sz="2800">
                                <a:solidFill>
                                  <a:srgbClr val="C00000"/>
                                </a:solidFill>
                              </a:rPr>
                              <m:t> </m:t>
                            </m:r>
                            <m:r>
                              <m:rPr>
                                <m:nor/>
                              </m:rPr>
                              <a:rPr lang="en-US" sz="2800">
                                <a:solidFill>
                                  <a:srgbClr val="C00000"/>
                                </a:solidFill>
                              </a:rPr>
                              <m:t>L</m:t>
                            </m:r>
                          </m:den>
                        </m:f>
                      </m:e>
                    </m:d>
                    <m:r>
                      <a:rPr lang="en-US" sz="2800" b="0" i="1" smtClean="0">
                        <a:solidFill>
                          <a:srgbClr val="C00000"/>
                        </a:solidFill>
                        <a:latin typeface="Cambria Math"/>
                      </a:rPr>
                      <m:t>=</m:t>
                    </m:r>
                  </m:oMath>
                </a14:m>
                <a:endParaRPr lang="en-US" sz="2800" b="0" dirty="0">
                  <a:solidFill>
                    <a:srgbClr val="C00000"/>
                  </a:solidFill>
                  <a:latin typeface="+mj-lt"/>
                </a:endParaRPr>
              </a:p>
            </p:txBody>
          </p:sp>
        </mc:Choice>
        <mc:Fallback xmlns="">
          <p:sp>
            <p:nvSpPr>
              <p:cNvPr id="37893" name="Rectangle 4"/>
              <p:cNvSpPr>
                <a:spLocks noRot="1" noChangeAspect="1" noMove="1" noResize="1" noEditPoints="1" noAdjustHandles="1" noChangeArrowheads="1" noChangeShapeType="1" noTextEdit="1"/>
              </p:cNvSpPr>
              <p:nvPr/>
            </p:nvSpPr>
            <p:spPr bwMode="auto">
              <a:xfrm>
                <a:off x="228600" y="914400"/>
                <a:ext cx="8839200" cy="1745799"/>
              </a:xfrm>
              <a:prstGeom prst="rect">
                <a:avLst/>
              </a:prstGeom>
              <a:blipFill rotWithShape="1">
                <a:blip r:embed="rId3" cstate="print"/>
                <a:stretch>
                  <a:fillRect l="-1793" t="-4545"/>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cxnSp>
        <p:nvCxnSpPr>
          <p:cNvPr id="16" name="Straight Connector 15"/>
          <p:cNvCxnSpPr/>
          <p:nvPr/>
        </p:nvCxnSpPr>
        <p:spPr>
          <a:xfrm flipV="1">
            <a:off x="1676400" y="1979181"/>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099706" y="2187307"/>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34000" y="5689937"/>
            <a:ext cx="3352800" cy="584775"/>
          </a:xfrm>
          <a:prstGeom prst="rect">
            <a:avLst/>
          </a:prstGeom>
          <a:noFill/>
        </p:spPr>
        <p:txBody>
          <a:bodyPr wrap="square" rtlCol="0">
            <a:spAutoFit/>
          </a:bodyPr>
          <a:lstStyle/>
          <a:p>
            <a:r>
              <a:rPr lang="en-US" sz="3200" b="1" dirty="0" smtClean="0">
                <a:solidFill>
                  <a:srgbClr val="C00000"/>
                </a:solidFill>
              </a:rPr>
              <a:t>0.051967 ML</a:t>
            </a:r>
            <a:endParaRPr lang="en-US" sz="3200" b="1" dirty="0">
              <a:solidFill>
                <a:srgbClr val="C00000"/>
              </a:solidFill>
            </a:endParaRPr>
          </a:p>
        </p:txBody>
      </p:sp>
      <p:sp>
        <p:nvSpPr>
          <p:cNvPr id="19" name="TextBox 18"/>
          <p:cNvSpPr txBox="1"/>
          <p:nvPr/>
        </p:nvSpPr>
        <p:spPr>
          <a:xfrm>
            <a:off x="914400" y="4648200"/>
            <a:ext cx="3962400" cy="584775"/>
          </a:xfrm>
          <a:prstGeom prst="rect">
            <a:avLst/>
          </a:prstGeom>
          <a:noFill/>
        </p:spPr>
        <p:txBody>
          <a:bodyPr wrap="square" rtlCol="0">
            <a:spAutoFit/>
          </a:bodyPr>
          <a:lstStyle/>
          <a:p>
            <a:r>
              <a:rPr lang="en-US" sz="2800" dirty="0" smtClean="0"/>
              <a:t>5</a:t>
            </a:r>
            <a:r>
              <a:rPr lang="en-US" sz="3200" b="1" dirty="0" smtClean="0">
                <a:solidFill>
                  <a:srgbClr val="C00000"/>
                </a:solidFill>
              </a:rPr>
              <a:t>.</a:t>
            </a:r>
            <a:r>
              <a:rPr lang="en-US" sz="2800" dirty="0" smtClean="0"/>
              <a:t>1967</a:t>
            </a:r>
            <a:r>
              <a:rPr lang="en-US" sz="2800" dirty="0" smtClean="0">
                <a:solidFill>
                  <a:srgbClr val="C00000"/>
                </a:solidFill>
              </a:rPr>
              <a:t>     ∙ </a:t>
            </a:r>
            <a:r>
              <a:rPr lang="en-US" sz="2800" dirty="0" smtClean="0"/>
              <a:t>10</a:t>
            </a:r>
            <a:r>
              <a:rPr lang="en-US" sz="2800" baseline="30000" dirty="0" smtClean="0">
                <a:solidFill>
                  <a:srgbClr val="C00000"/>
                </a:solidFill>
              </a:rPr>
              <a:t>-2</a:t>
            </a:r>
            <a:r>
              <a:rPr lang="en-US" sz="2800" dirty="0" smtClean="0">
                <a:solidFill>
                  <a:srgbClr val="C00000"/>
                </a:solidFill>
              </a:rPr>
              <a:t> </a:t>
            </a:r>
            <a:r>
              <a:rPr lang="en-US" sz="2800" dirty="0" smtClean="0"/>
              <a:t>ML</a:t>
            </a:r>
            <a:endParaRPr lang="en-US" sz="2800" dirty="0"/>
          </a:p>
        </p:txBody>
      </p:sp>
      <p:sp>
        <p:nvSpPr>
          <p:cNvPr id="20" name="TextBox 19"/>
          <p:cNvSpPr txBox="1"/>
          <p:nvPr/>
        </p:nvSpPr>
        <p:spPr>
          <a:xfrm>
            <a:off x="740229" y="4170640"/>
            <a:ext cx="3429000" cy="523220"/>
          </a:xfrm>
          <a:prstGeom prst="rect">
            <a:avLst/>
          </a:prstGeom>
          <a:noFill/>
        </p:spPr>
        <p:txBody>
          <a:bodyPr wrap="square" rtlCol="0">
            <a:spAutoFit/>
          </a:bodyPr>
          <a:lstStyle/>
          <a:p>
            <a:r>
              <a:rPr lang="en-US" sz="2800" dirty="0" smtClean="0"/>
              <a:t>51</a:t>
            </a:r>
            <a:r>
              <a:rPr lang="en-US" sz="2800" b="1" dirty="0" smtClean="0">
                <a:solidFill>
                  <a:srgbClr val="C00000"/>
                </a:solidFill>
              </a:rPr>
              <a:t>.</a:t>
            </a:r>
            <a:r>
              <a:rPr lang="en-US" sz="2800" dirty="0" smtClean="0"/>
              <a:t>967</a:t>
            </a:r>
            <a:r>
              <a:rPr lang="en-US" sz="2800" dirty="0" smtClean="0">
                <a:solidFill>
                  <a:srgbClr val="C00000"/>
                </a:solidFill>
              </a:rPr>
              <a:t>       ∙ </a:t>
            </a:r>
            <a:r>
              <a:rPr lang="en-US" sz="2800" dirty="0" smtClean="0"/>
              <a:t>10</a:t>
            </a:r>
            <a:r>
              <a:rPr lang="en-US" sz="2800" baseline="30000" dirty="0" smtClean="0">
                <a:solidFill>
                  <a:srgbClr val="C00000"/>
                </a:solidFill>
              </a:rPr>
              <a:t>-3</a:t>
            </a:r>
            <a:r>
              <a:rPr lang="en-US" sz="2800" dirty="0" smtClean="0">
                <a:solidFill>
                  <a:srgbClr val="C00000"/>
                </a:solidFill>
              </a:rPr>
              <a:t> </a:t>
            </a:r>
            <a:r>
              <a:rPr lang="en-US" sz="2800" dirty="0" smtClean="0"/>
              <a:t>ML</a:t>
            </a:r>
            <a:endParaRPr lang="en-US" sz="2800" dirty="0"/>
          </a:p>
        </p:txBody>
      </p:sp>
      <p:sp>
        <p:nvSpPr>
          <p:cNvPr id="21" name="TextBox 20"/>
          <p:cNvSpPr txBox="1"/>
          <p:nvPr/>
        </p:nvSpPr>
        <p:spPr>
          <a:xfrm>
            <a:off x="533400" y="3657600"/>
            <a:ext cx="3581400" cy="523220"/>
          </a:xfrm>
          <a:prstGeom prst="rect">
            <a:avLst/>
          </a:prstGeom>
          <a:noFill/>
        </p:spPr>
        <p:txBody>
          <a:bodyPr wrap="square" rtlCol="0">
            <a:spAutoFit/>
          </a:bodyPr>
          <a:lstStyle/>
          <a:p>
            <a:r>
              <a:rPr lang="en-US" sz="2800" dirty="0" smtClean="0"/>
              <a:t>519</a:t>
            </a:r>
            <a:r>
              <a:rPr lang="en-US" sz="2800" b="1" dirty="0" smtClean="0">
                <a:solidFill>
                  <a:srgbClr val="C00000"/>
                </a:solidFill>
              </a:rPr>
              <a:t>.</a:t>
            </a:r>
            <a:r>
              <a:rPr lang="en-US" sz="2800" dirty="0" smtClean="0"/>
              <a:t>67</a:t>
            </a:r>
            <a:r>
              <a:rPr lang="en-US" sz="2800" dirty="0" smtClean="0">
                <a:solidFill>
                  <a:srgbClr val="C00000"/>
                </a:solidFill>
              </a:rPr>
              <a:t>         ∙ </a:t>
            </a:r>
            <a:r>
              <a:rPr lang="en-US" sz="2800" dirty="0" smtClean="0"/>
              <a:t>10</a:t>
            </a:r>
            <a:r>
              <a:rPr lang="en-US" sz="2800" baseline="30000" dirty="0" smtClean="0">
                <a:solidFill>
                  <a:srgbClr val="C00000"/>
                </a:solidFill>
              </a:rPr>
              <a:t>-4</a:t>
            </a:r>
            <a:r>
              <a:rPr lang="en-US" sz="2800" dirty="0" smtClean="0">
                <a:solidFill>
                  <a:srgbClr val="C00000"/>
                </a:solidFill>
              </a:rPr>
              <a:t> </a:t>
            </a:r>
            <a:r>
              <a:rPr lang="en-US" sz="2800" dirty="0" smtClean="0"/>
              <a:t>ML</a:t>
            </a:r>
            <a:endParaRPr lang="en-US" sz="2800" dirty="0"/>
          </a:p>
        </p:txBody>
      </p:sp>
      <p:sp>
        <p:nvSpPr>
          <p:cNvPr id="5" name="TextBox 4"/>
          <p:cNvSpPr txBox="1"/>
          <p:nvPr/>
        </p:nvSpPr>
        <p:spPr>
          <a:xfrm>
            <a:off x="446315" y="3029635"/>
            <a:ext cx="3048000" cy="584775"/>
          </a:xfrm>
          <a:prstGeom prst="rect">
            <a:avLst/>
          </a:prstGeom>
          <a:noFill/>
        </p:spPr>
        <p:txBody>
          <a:bodyPr wrap="square" rtlCol="0">
            <a:spAutoFit/>
          </a:bodyPr>
          <a:lstStyle/>
          <a:p>
            <a:r>
              <a:rPr lang="en-US" sz="3200" b="1" dirty="0" smtClean="0"/>
              <a:t>Powers of 10</a:t>
            </a:r>
            <a:endParaRPr lang="en-US" sz="3200" b="1" dirty="0"/>
          </a:p>
        </p:txBody>
      </p:sp>
      <p:sp>
        <p:nvSpPr>
          <p:cNvPr id="6" name="Rectangle 5"/>
          <p:cNvSpPr/>
          <p:nvPr/>
        </p:nvSpPr>
        <p:spPr>
          <a:xfrm>
            <a:off x="468086" y="3029635"/>
            <a:ext cx="3646714" cy="3245077"/>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V="1">
            <a:off x="3325585" y="1768367"/>
            <a:ext cx="533400" cy="30552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876800" y="2354677"/>
            <a:ext cx="533400" cy="30552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14400" y="5181600"/>
            <a:ext cx="3962400" cy="584775"/>
          </a:xfrm>
          <a:prstGeom prst="rect">
            <a:avLst/>
          </a:prstGeom>
          <a:noFill/>
        </p:spPr>
        <p:txBody>
          <a:bodyPr wrap="square" rtlCol="0">
            <a:spAutoFit/>
          </a:bodyPr>
          <a:lstStyle/>
          <a:p>
            <a:r>
              <a:rPr lang="en-US" sz="2800" dirty="0" smtClean="0"/>
              <a:t>0</a:t>
            </a:r>
            <a:r>
              <a:rPr lang="en-US" sz="3200" b="1" dirty="0" smtClean="0">
                <a:solidFill>
                  <a:srgbClr val="C00000"/>
                </a:solidFill>
              </a:rPr>
              <a:t>.</a:t>
            </a:r>
            <a:r>
              <a:rPr lang="en-US" sz="2800" dirty="0" smtClean="0"/>
              <a:t>51967</a:t>
            </a:r>
            <a:r>
              <a:rPr lang="en-US" sz="2800" dirty="0" smtClean="0">
                <a:solidFill>
                  <a:srgbClr val="C00000"/>
                </a:solidFill>
              </a:rPr>
              <a:t>   ∙ </a:t>
            </a:r>
            <a:r>
              <a:rPr lang="en-US" sz="2800" dirty="0" smtClean="0"/>
              <a:t>10</a:t>
            </a:r>
            <a:r>
              <a:rPr lang="en-US" sz="2800" baseline="30000" dirty="0" smtClean="0">
                <a:solidFill>
                  <a:srgbClr val="C00000"/>
                </a:solidFill>
              </a:rPr>
              <a:t>-1</a:t>
            </a:r>
            <a:r>
              <a:rPr lang="en-US" sz="2800" dirty="0" smtClean="0">
                <a:solidFill>
                  <a:srgbClr val="C00000"/>
                </a:solidFill>
              </a:rPr>
              <a:t> </a:t>
            </a:r>
            <a:r>
              <a:rPr lang="en-US" sz="2800" dirty="0" smtClean="0"/>
              <a:t>ML</a:t>
            </a:r>
            <a:endParaRPr lang="en-US" sz="2800" dirty="0"/>
          </a:p>
        </p:txBody>
      </p:sp>
      <p:sp>
        <p:nvSpPr>
          <p:cNvPr id="25" name="TextBox 24"/>
          <p:cNvSpPr txBox="1"/>
          <p:nvPr/>
        </p:nvSpPr>
        <p:spPr>
          <a:xfrm>
            <a:off x="914400" y="5689937"/>
            <a:ext cx="3124200" cy="584775"/>
          </a:xfrm>
          <a:prstGeom prst="rect">
            <a:avLst/>
          </a:prstGeom>
          <a:noFill/>
        </p:spPr>
        <p:txBody>
          <a:bodyPr wrap="square" rtlCol="0">
            <a:spAutoFit/>
          </a:bodyPr>
          <a:lstStyle/>
          <a:p>
            <a:r>
              <a:rPr lang="en-US" sz="2800" dirty="0" smtClean="0"/>
              <a:t>0</a:t>
            </a:r>
            <a:r>
              <a:rPr lang="en-US" sz="3200" b="1" dirty="0" smtClean="0">
                <a:solidFill>
                  <a:srgbClr val="C00000"/>
                </a:solidFill>
              </a:rPr>
              <a:t>.</a:t>
            </a:r>
            <a:r>
              <a:rPr lang="en-US" sz="2800" dirty="0" smtClean="0"/>
              <a:t>051967</a:t>
            </a:r>
            <a:r>
              <a:rPr lang="en-US" sz="2800" dirty="0" smtClean="0">
                <a:solidFill>
                  <a:srgbClr val="C00000"/>
                </a:solidFill>
              </a:rPr>
              <a:t> ∙ </a:t>
            </a:r>
            <a:r>
              <a:rPr lang="en-US" sz="2800" dirty="0" smtClean="0"/>
              <a:t>10</a:t>
            </a:r>
            <a:r>
              <a:rPr lang="en-US" sz="2800" baseline="30000" dirty="0" smtClean="0">
                <a:solidFill>
                  <a:srgbClr val="C00000"/>
                </a:solidFill>
              </a:rPr>
              <a:t>0</a:t>
            </a:r>
            <a:r>
              <a:rPr lang="en-US" sz="2800" dirty="0" smtClean="0">
                <a:solidFill>
                  <a:srgbClr val="C00000"/>
                </a:solidFill>
              </a:rPr>
              <a:t> </a:t>
            </a:r>
            <a:r>
              <a:rPr lang="en-US" sz="2800" dirty="0" smtClean="0"/>
              <a:t>ML</a:t>
            </a:r>
            <a:endParaRPr lang="en-US" sz="2800" dirty="0"/>
          </a:p>
        </p:txBody>
      </p:sp>
      <mc:AlternateContent xmlns:mc="http://schemas.openxmlformats.org/markup-compatibility/2006" xmlns:a14="http://schemas.microsoft.com/office/drawing/2010/main">
        <mc:Choice Requires="a14">
          <p:sp>
            <p:nvSpPr>
              <p:cNvPr id="4" name="Rectangle 3"/>
              <p:cNvSpPr/>
              <p:nvPr/>
            </p:nvSpPr>
            <p:spPr>
              <a:xfrm>
                <a:off x="5943600" y="1752600"/>
                <a:ext cx="2910220" cy="659155"/>
              </a:xfrm>
              <a:prstGeom prst="rect">
                <a:avLst/>
              </a:prstGeom>
            </p:spPr>
            <p:txBody>
              <a:bodyPr wrap="none">
                <a:spAutoFit/>
              </a:bodyPr>
              <a:lstStyle/>
              <a:p>
                <a:pPr>
                  <a:spcBef>
                    <a:spcPts val="1200"/>
                  </a:spcBef>
                </a:pPr>
                <a14:m>
                  <m:oMathPara xmlns:m="http://schemas.openxmlformats.org/officeDocument/2006/math">
                    <m:oMathParaPr>
                      <m:jc m:val="centerGroup"/>
                    </m:oMathParaPr>
                    <m:oMath xmlns:m="http://schemas.openxmlformats.org/officeDocument/2006/math">
                      <m:r>
                        <m:rPr>
                          <m:nor/>
                        </m:rPr>
                        <a:rPr lang="en-US" sz="2800">
                          <a:solidFill>
                            <a:srgbClr val="C00000"/>
                          </a:solidFill>
                        </a:rPr>
                        <m:t>519.67</m:t>
                      </m:r>
                      <m:r>
                        <m:rPr>
                          <m:nor/>
                        </m:rPr>
                        <a:rPr lang="en-US" sz="2800" b="1">
                          <a:solidFill>
                            <a:srgbClr val="C00000"/>
                          </a:solidFill>
                          <a:ea typeface="Cambria Math"/>
                        </a:rPr>
                        <m:t>∙</m:t>
                      </m:r>
                      <m:sSup>
                        <m:sSupPr>
                          <m:ctrlPr>
                            <a:rPr lang="en-US" sz="2800" i="1">
                              <a:solidFill>
                                <a:srgbClr val="C00000"/>
                              </a:solidFill>
                              <a:latin typeface="Cambria Math"/>
                              <a:ea typeface="Cambria Math"/>
                            </a:rPr>
                          </m:ctrlPr>
                        </m:sSupPr>
                        <m:e>
                          <m:r>
                            <m:rPr>
                              <m:nor/>
                            </m:rPr>
                            <a:rPr lang="en-US" sz="2800">
                              <a:solidFill>
                                <a:srgbClr val="C00000"/>
                              </a:solidFill>
                              <a:ea typeface="Cambria Math"/>
                            </a:rPr>
                            <m:t>10</m:t>
                          </m:r>
                        </m:e>
                        <m:sup>
                          <m:r>
                            <m:rPr>
                              <m:nor/>
                            </m:rPr>
                            <a:rPr lang="en-US" sz="2800">
                              <a:solidFill>
                                <a:srgbClr val="C00000"/>
                              </a:solidFill>
                              <a:ea typeface="Cambria Math"/>
                            </a:rPr>
                            <m:t>−4</m:t>
                          </m:r>
                        </m:sup>
                      </m:sSup>
                      <m:r>
                        <m:rPr>
                          <m:nor/>
                        </m:rPr>
                        <a:rPr lang="en-US" sz="2800">
                          <a:solidFill>
                            <a:srgbClr val="C00000"/>
                          </a:solidFill>
                          <a:ea typeface="Cambria Math"/>
                        </a:rPr>
                        <m:t> </m:t>
                      </m:r>
                      <m:r>
                        <m:rPr>
                          <m:nor/>
                        </m:rPr>
                        <a:rPr lang="en-US" sz="2800">
                          <a:solidFill>
                            <a:srgbClr val="C00000"/>
                          </a:solidFill>
                          <a:ea typeface="Cambria Math"/>
                        </a:rPr>
                        <m:t>ML</m:t>
                      </m:r>
                    </m:oMath>
                  </m:oMathPara>
                </a14:m>
                <a:endParaRPr lang="en-US" sz="2800" dirty="0">
                  <a:solidFill>
                    <a:srgbClr val="C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5943600" y="1752600"/>
                <a:ext cx="2910220" cy="659155"/>
              </a:xfrm>
              <a:prstGeom prst="rect">
                <a:avLst/>
              </a:prstGeom>
              <a:blipFill rotWithShape="1">
                <a:blip r:embed="rId4" cstate="print"/>
                <a:stretch>
                  <a:fillRect/>
                </a:stretch>
              </a:blipFill>
            </p:spPr>
            <p:txBody>
              <a:bodyPr/>
              <a:lstStyle/>
              <a:p>
                <a:r>
                  <a:rPr lang="en-US">
                    <a:noFill/>
                  </a:rPr>
                  <a:t> </a:t>
                </a:r>
              </a:p>
            </p:txBody>
          </p:sp>
        </mc:Fallback>
      </mc:AlternateContent>
      <p:sp>
        <p:nvSpPr>
          <p:cNvPr id="26" name="Right Arrow 25"/>
          <p:cNvSpPr/>
          <p:nvPr/>
        </p:nvSpPr>
        <p:spPr>
          <a:xfrm>
            <a:off x="4419600" y="5878639"/>
            <a:ext cx="609600" cy="266700"/>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35215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500"/>
                                        <p:tgtEl>
                                          <p:spTgt spid="25"/>
                                        </p:tgtEl>
                                      </p:cBhvr>
                                    </p:animEffect>
                                  </p:childTnLst>
                                </p:cTn>
                              </p:par>
                            </p:childTnLst>
                          </p:cTn>
                        </p:par>
                        <p:par>
                          <p:cTn id="55" fill="hold">
                            <p:stCondLst>
                              <p:cond delay="500"/>
                            </p:stCondLst>
                            <p:childTnLst>
                              <p:par>
                                <p:cTn id="56" presetID="21" presetClass="entr" presetSubtype="1"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heel(1)">
                                      <p:cBhvr>
                                        <p:cTn id="58" dur="20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5" grpId="0"/>
      <p:bldP spid="6" grpId="0" animBg="1"/>
      <p:bldP spid="24" grpId="0"/>
      <p:bldP spid="25" grpId="0"/>
      <p:bldP spid="4"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457200" y="228600"/>
            <a:ext cx="8382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chemeClr val="accent2"/>
                </a:solidFill>
                <a:latin typeface="Arial" charset="0"/>
              </a:rPr>
              <a:t>Conversion of </a:t>
            </a:r>
            <a:r>
              <a:rPr lang="en-US" dirty="0" smtClean="0">
                <a:solidFill>
                  <a:schemeClr val="accent2"/>
                </a:solidFill>
                <a:latin typeface="Arial" charset="0"/>
              </a:rPr>
              <a:t>Units</a:t>
            </a:r>
            <a:endParaRPr lang="en-US"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14" name="TextBox 13"/>
          <p:cNvSpPr txBox="1"/>
          <p:nvPr/>
        </p:nvSpPr>
        <p:spPr>
          <a:xfrm>
            <a:off x="617764" y="899685"/>
            <a:ext cx="8069036" cy="5755422"/>
          </a:xfrm>
          <a:prstGeom prst="rect">
            <a:avLst/>
          </a:prstGeom>
          <a:noFill/>
        </p:spPr>
        <p:txBody>
          <a:bodyPr wrap="square" rtlCol="0">
            <a:spAutoFit/>
          </a:bodyPr>
          <a:lstStyle/>
          <a:p>
            <a:r>
              <a:rPr lang="en-US" sz="4000" dirty="0" smtClean="0"/>
              <a:t>Notes on precision: </a:t>
            </a:r>
          </a:p>
          <a:p>
            <a:pPr marL="342900" indent="-342900">
              <a:buFont typeface="Arial" pitchFamily="34" charset="0"/>
              <a:buChar char="•"/>
            </a:pPr>
            <a:r>
              <a:rPr lang="en-US" sz="2800" dirty="0" smtClean="0"/>
              <a:t>Technically, the number of significant digits should remain the same after conversion (when using exact conversion factors).</a:t>
            </a:r>
          </a:p>
          <a:p>
            <a:pPr marL="342900" indent="-342900">
              <a:buFont typeface="Arial" pitchFamily="34" charset="0"/>
              <a:buChar char="•"/>
            </a:pPr>
            <a:r>
              <a:rPr lang="en-US" sz="2800" dirty="0" smtClean="0"/>
              <a:t>Measurements are often recorded to incorrect precision.</a:t>
            </a:r>
          </a:p>
          <a:p>
            <a:pPr marL="342900" indent="-342900">
              <a:buFont typeface="Arial" pitchFamily="34" charset="0"/>
              <a:buChar char="•"/>
            </a:pPr>
            <a:r>
              <a:rPr lang="en-US" sz="2800" dirty="0" smtClean="0"/>
              <a:t>Alternately, converted measurements are often rounded to a given number of decimal places in lieu of considering significant digits.</a:t>
            </a:r>
          </a:p>
          <a:p>
            <a:pPr marL="800100" lvl="1" indent="-342900">
              <a:buFont typeface="Arial" pitchFamily="34" charset="0"/>
              <a:buChar char="•"/>
            </a:pPr>
            <a:r>
              <a:rPr lang="en-US" sz="2400" dirty="0" smtClean="0"/>
              <a:t>Examples: Nearest tenth of a meter or eighth of an inch</a:t>
            </a:r>
          </a:p>
          <a:p>
            <a:pPr marL="342900" indent="-342900">
              <a:buFont typeface="Arial" pitchFamily="34" charset="0"/>
              <a:buChar char="•"/>
            </a:pPr>
            <a:r>
              <a:rPr lang="en-US" sz="2800" dirty="0" smtClean="0"/>
              <a:t>If the precision of a measurement is critical, CHECK.</a:t>
            </a:r>
            <a:endParaRPr lang="en-US" sz="2800" dirty="0"/>
          </a:p>
        </p:txBody>
      </p:sp>
    </p:spTree>
    <p:extLst>
      <p:ext uri="{BB962C8B-B14F-4D97-AF65-F5344CB8AC3E}">
        <p14:creationId xmlns:p14="http://schemas.microsoft.com/office/powerpoint/2010/main" val="160650587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xEl>
                                              <p:pRg st="3" end="3"/>
                                            </p:txEl>
                                          </p:spTgt>
                                        </p:tgtEl>
                                        <p:attrNameLst>
                                          <p:attrName>style.visibility</p:attrName>
                                        </p:attrNameLst>
                                      </p:cBhvr>
                                      <p:to>
                                        <p:strVal val="visible"/>
                                      </p:to>
                                    </p:set>
                                    <p:animEffect transition="in" filter="fade">
                                      <p:cBhvr>
                                        <p:cTn id="20" dur="500"/>
                                        <p:tgtEl>
                                          <p:spTgt spid="1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500"/>
                                        <p:tgtEl>
                                          <p:spTgt spid="1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5" end="5"/>
                                            </p:txEl>
                                          </p:spTgt>
                                        </p:tgtEl>
                                        <p:attrNameLst>
                                          <p:attrName>style.visibility</p:attrName>
                                        </p:attrNameLst>
                                      </p:cBhvr>
                                      <p:to>
                                        <p:strVal val="visible"/>
                                      </p:to>
                                    </p:set>
                                    <p:animEffect transition="in" filter="fade">
                                      <p:cBhvr>
                                        <p:cTn id="28"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893" name="Rectangle 4"/>
              <p:cNvSpPr>
                <a:spLocks noChangeArrowheads="1"/>
              </p:cNvSpPr>
              <p:nvPr/>
            </p:nvSpPr>
            <p:spPr bwMode="auto">
              <a:xfrm>
                <a:off x="685800" y="1066800"/>
                <a:ext cx="8458200" cy="26255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spcBef>
                    <a:spcPct val="50000"/>
                  </a:spcBef>
                </a:pPr>
                <a:r>
                  <a:rPr lang="en-US" sz="3200" b="0" dirty="0" smtClean="0">
                    <a:solidFill>
                      <a:schemeClr val="tx1"/>
                    </a:solidFill>
                    <a:latin typeface="Arial" charset="0"/>
                  </a:rPr>
                  <a:t>Use equivalency of units to create conversion factors</a:t>
                </a:r>
              </a:p>
              <a:p>
                <a:pPr marL="914400" lvl="1" indent="-457200">
                  <a:spcBef>
                    <a:spcPts val="1800"/>
                  </a:spcBef>
                  <a:buFont typeface="Arial" charset="0"/>
                  <a:buChar char="•"/>
                </a:pPr>
                <a:endParaRPr lang="en-US" sz="2400" b="0" dirty="0" smtClean="0">
                  <a:solidFill>
                    <a:srgbClr val="000000"/>
                  </a:solidFill>
                  <a:latin typeface="Arial" charset="0"/>
                </a:endParaRPr>
              </a:p>
              <a:p>
                <a:pPr marL="914400" lvl="1" indent="-457200">
                  <a:spcBef>
                    <a:spcPts val="1800"/>
                  </a:spcBef>
                  <a:buFont typeface="Arial" charset="0"/>
                  <a:buChar char="•"/>
                </a:pPr>
                <a:r>
                  <a:rPr lang="en-US" sz="2800" b="0" dirty="0" smtClean="0">
                    <a:solidFill>
                      <a:srgbClr val="000000"/>
                    </a:solidFill>
                    <a:latin typeface="Arial" charset="0"/>
                  </a:rPr>
                  <a:t>feet to inches:   </a:t>
                </a:r>
                <a:r>
                  <a:rPr lang="en-US" sz="2800" b="0" dirty="0" smtClean="0">
                    <a:solidFill>
                      <a:srgbClr val="C00000"/>
                    </a:solidFill>
                    <a:latin typeface="Arial" charset="0"/>
                  </a:rPr>
                  <a:t>1 ft = 12 in.</a:t>
                </a:r>
                <a:r>
                  <a:rPr lang="en-US" sz="2800" b="0" dirty="0" smtClean="0">
                    <a:solidFill>
                      <a:srgbClr val="000000"/>
                    </a:solidFill>
                    <a:latin typeface="Arial" charset="0"/>
                  </a:rPr>
                  <a:t>  or   </a:t>
                </a:r>
                <a14:m>
                  <m:oMath xmlns:m="http://schemas.openxmlformats.org/officeDocument/2006/math">
                    <m:f>
                      <m:fPr>
                        <m:ctrlPr>
                          <a:rPr lang="en-US" sz="2800" b="0" i="1" smtClean="0">
                            <a:solidFill>
                              <a:srgbClr val="C00000"/>
                            </a:solidFill>
                            <a:latin typeface="Cambria Math"/>
                          </a:rPr>
                        </m:ctrlPr>
                      </m:fPr>
                      <m:num>
                        <m:r>
                          <m:rPr>
                            <m:nor/>
                          </m:rPr>
                          <a:rPr lang="en-US" sz="2800" b="0" i="0" smtClean="0">
                            <a:solidFill>
                              <a:srgbClr val="C00000"/>
                            </a:solidFill>
                            <a:latin typeface="+mn-lt"/>
                          </a:rPr>
                          <m:t>12 </m:t>
                        </m:r>
                        <m:r>
                          <m:rPr>
                            <m:nor/>
                          </m:rPr>
                          <a:rPr lang="en-US" sz="2800" b="0" i="0" smtClean="0">
                            <a:solidFill>
                              <a:srgbClr val="C00000"/>
                            </a:solidFill>
                            <a:latin typeface="+mn-lt"/>
                            <a:ea typeface="Cambria Math"/>
                          </a:rPr>
                          <m:t>in</m:t>
                        </m:r>
                        <m:r>
                          <m:rPr>
                            <m:nor/>
                          </m:rPr>
                          <a:rPr lang="en-US" sz="2800" b="0" i="0" smtClean="0">
                            <a:solidFill>
                              <a:srgbClr val="C00000"/>
                            </a:solidFill>
                            <a:latin typeface="+mn-lt"/>
                            <a:ea typeface="Cambria Math"/>
                          </a:rPr>
                          <m:t>.</m:t>
                        </m:r>
                      </m:num>
                      <m:den>
                        <m:r>
                          <m:rPr>
                            <m:nor/>
                          </m:rPr>
                          <a:rPr lang="en-US" sz="2800" b="0" i="0" smtClean="0">
                            <a:solidFill>
                              <a:srgbClr val="C00000"/>
                            </a:solidFill>
                            <a:latin typeface="+mn-lt"/>
                          </a:rPr>
                          <m:t>1 </m:t>
                        </m:r>
                        <m:r>
                          <m:rPr>
                            <m:nor/>
                          </m:rPr>
                          <a:rPr lang="en-US" sz="2800" b="0" i="0" smtClean="0">
                            <a:solidFill>
                              <a:srgbClr val="C00000"/>
                            </a:solidFill>
                            <a:latin typeface="+mn-lt"/>
                          </a:rPr>
                          <m:t>ft</m:t>
                        </m:r>
                      </m:den>
                    </m:f>
                  </m:oMath>
                </a14:m>
                <a:r>
                  <a:rPr lang="en-US" sz="2800" b="0" dirty="0" smtClean="0">
                    <a:solidFill>
                      <a:srgbClr val="C00000"/>
                    </a:solidFill>
                    <a:latin typeface="+mn-lt"/>
                  </a:rPr>
                  <a:t> </a:t>
                </a:r>
              </a:p>
            </p:txBody>
          </p:sp>
        </mc:Choice>
        <mc:Fallback xmlns="">
          <p:sp>
            <p:nvSpPr>
              <p:cNvPr id="37893" name="Rectangle 4"/>
              <p:cNvSpPr>
                <a:spLocks noRot="1" noChangeAspect="1" noMove="1" noResize="1" noEditPoints="1" noAdjustHandles="1" noChangeArrowheads="1" noChangeShapeType="1" noTextEdit="1"/>
              </p:cNvSpPr>
              <p:nvPr/>
            </p:nvSpPr>
            <p:spPr bwMode="auto">
              <a:xfrm>
                <a:off x="685800" y="1066800"/>
                <a:ext cx="8458200" cy="2625591"/>
              </a:xfrm>
              <a:prstGeom prst="rect">
                <a:avLst/>
              </a:prstGeom>
              <a:blipFill rotWithShape="1">
                <a:blip r:embed="rId3" cstate="print"/>
                <a:stretch>
                  <a:fillRect l="-1875" t="-3016" r="-1875" b="-1160"/>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sp>
        <p:nvSpPr>
          <p:cNvPr id="20" name="Line Callout 1 19"/>
          <p:cNvSpPr/>
          <p:nvPr/>
        </p:nvSpPr>
        <p:spPr bwMode="auto">
          <a:xfrm>
            <a:off x="4856019" y="3920632"/>
            <a:ext cx="1572159" cy="399458"/>
          </a:xfrm>
          <a:prstGeom prst="borderCallout1">
            <a:avLst>
              <a:gd name="adj1" fmla="val -71575"/>
              <a:gd name="adj2" fmla="val 142234"/>
              <a:gd name="adj3" fmla="val 53739"/>
              <a:gd name="adj4" fmla="val 99343"/>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6" name="Line Callout 1 15"/>
          <p:cNvSpPr/>
          <p:nvPr/>
        </p:nvSpPr>
        <p:spPr bwMode="auto">
          <a:xfrm>
            <a:off x="4657106" y="2304276"/>
            <a:ext cx="1771072" cy="404575"/>
          </a:xfrm>
          <a:prstGeom prst="borderCallout1">
            <a:avLst>
              <a:gd name="adj1" fmla="val 143640"/>
              <a:gd name="adj2" fmla="val 138038"/>
              <a:gd name="adj3" fmla="val 44894"/>
              <a:gd name="adj4" fmla="val 99011"/>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37891" name="Text Box 2"/>
          <p:cNvSpPr txBox="1">
            <a:spLocks noChangeArrowheads="1"/>
          </p:cNvSpPr>
          <p:nvPr/>
        </p:nvSpPr>
        <p:spPr bwMode="auto">
          <a:xfrm>
            <a:off x="457200" y="228600"/>
            <a:ext cx="8382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chemeClr val="accent2"/>
                </a:solidFill>
                <a:latin typeface="Arial" charset="0"/>
              </a:rPr>
              <a:t>Conversion of </a:t>
            </a:r>
            <a:r>
              <a:rPr lang="en-US" dirty="0" smtClean="0">
                <a:solidFill>
                  <a:schemeClr val="accent2"/>
                </a:solidFill>
                <a:latin typeface="Arial" charset="0"/>
              </a:rPr>
              <a:t>Units – U S System</a:t>
            </a:r>
            <a:endParaRPr lang="en-US"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4" name="TextBox 3"/>
          <p:cNvSpPr txBox="1"/>
          <p:nvPr/>
        </p:nvSpPr>
        <p:spPr>
          <a:xfrm>
            <a:off x="4657106" y="2304276"/>
            <a:ext cx="1771072" cy="400110"/>
          </a:xfrm>
          <a:prstGeom prst="rect">
            <a:avLst/>
          </a:prstGeom>
          <a:noFill/>
          <a:ln>
            <a:solidFill>
              <a:schemeClr val="tx1"/>
            </a:solidFill>
          </a:ln>
        </p:spPr>
        <p:txBody>
          <a:bodyPr wrap="square" rtlCol="0">
            <a:spAutoFit/>
          </a:bodyPr>
          <a:lstStyle/>
          <a:p>
            <a:r>
              <a:rPr lang="en-US" sz="2000" b="0" dirty="0" smtClean="0"/>
              <a:t>Desired Unit</a:t>
            </a:r>
            <a:endParaRPr lang="en-US" sz="2000" b="0" dirty="0"/>
          </a:p>
        </p:txBody>
      </p:sp>
      <p:sp>
        <p:nvSpPr>
          <p:cNvPr id="17" name="Rectangle 16"/>
          <p:cNvSpPr/>
          <p:nvPr/>
        </p:nvSpPr>
        <p:spPr>
          <a:xfrm>
            <a:off x="4839197" y="3920632"/>
            <a:ext cx="1572158" cy="400110"/>
          </a:xfrm>
          <a:prstGeom prst="rect">
            <a:avLst/>
          </a:prstGeom>
        </p:spPr>
        <p:txBody>
          <a:bodyPr wrap="square">
            <a:spAutoFit/>
          </a:bodyPr>
          <a:lstStyle/>
          <a:p>
            <a:r>
              <a:rPr lang="en-US" sz="2000" b="0" dirty="0" smtClean="0"/>
              <a:t>Given Unit</a:t>
            </a:r>
            <a:endParaRPr lang="en-US" sz="2000" b="0" dirty="0"/>
          </a:p>
        </p:txBody>
      </p:sp>
      <p:sp>
        <p:nvSpPr>
          <p:cNvPr id="3" name="Rectangle 2"/>
          <p:cNvSpPr/>
          <p:nvPr/>
        </p:nvSpPr>
        <p:spPr>
          <a:xfrm>
            <a:off x="685800" y="4107423"/>
            <a:ext cx="7924800" cy="1107996"/>
          </a:xfrm>
          <a:prstGeom prst="rect">
            <a:avLst/>
          </a:prstGeom>
        </p:spPr>
        <p:txBody>
          <a:bodyPr wrap="square">
            <a:spAutoFit/>
          </a:bodyPr>
          <a:lstStyle/>
          <a:p>
            <a:pPr marL="914400" lvl="1" indent="-457200">
              <a:spcBef>
                <a:spcPct val="50000"/>
              </a:spcBef>
              <a:buFont typeface="Arial" charset="0"/>
              <a:buChar char="•"/>
            </a:pPr>
            <a:endParaRPr lang="en-US" sz="2400" b="0" dirty="0" smtClean="0">
              <a:solidFill>
                <a:srgbClr val="000000"/>
              </a:solidFill>
              <a:latin typeface="Arial" charset="0"/>
            </a:endParaRPr>
          </a:p>
          <a:p>
            <a:pPr marL="914400" lvl="1" indent="-457200">
              <a:spcBef>
                <a:spcPct val="50000"/>
              </a:spcBef>
              <a:buFont typeface="Arial" charset="0"/>
              <a:buChar char="•"/>
            </a:pPr>
            <a:r>
              <a:rPr lang="en-US" sz="2800" b="0" dirty="0" smtClean="0">
                <a:solidFill>
                  <a:srgbClr val="000000"/>
                </a:solidFill>
                <a:latin typeface="Arial" charset="0"/>
              </a:rPr>
              <a:t>miles to feet:  </a:t>
            </a:r>
            <a:r>
              <a:rPr lang="en-US" sz="2800" b="0" dirty="0" smtClean="0">
                <a:solidFill>
                  <a:srgbClr val="C00000"/>
                </a:solidFill>
                <a:latin typeface="Arial" charset="0"/>
              </a:rPr>
              <a:t>1 mi = 5280 ft.</a:t>
            </a:r>
            <a:r>
              <a:rPr lang="en-US" sz="2800" b="0" dirty="0" smtClean="0">
                <a:solidFill>
                  <a:srgbClr val="000000"/>
                </a:solidFill>
                <a:latin typeface="Arial" charset="0"/>
              </a:rPr>
              <a:t>  or</a:t>
            </a:r>
            <a:endParaRPr lang="en-US" sz="2800" b="0" dirty="0" smtClean="0">
              <a:solidFill>
                <a:srgbClr val="C00000"/>
              </a:solidFill>
              <a:latin typeface="+mn-lt"/>
            </a:endParaRPr>
          </a:p>
        </p:txBody>
      </p:sp>
      <mc:AlternateContent xmlns:mc="http://schemas.openxmlformats.org/markup-compatibility/2006" xmlns:a14="http://schemas.microsoft.com/office/drawing/2010/main">
        <mc:Choice Requires="a14">
          <p:sp>
            <p:nvSpPr>
              <p:cNvPr id="2" name="Rectangle 1"/>
              <p:cNvSpPr/>
              <p:nvPr/>
            </p:nvSpPr>
            <p:spPr>
              <a:xfrm>
                <a:off x="6781800" y="4495800"/>
                <a:ext cx="1383712" cy="9184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i="1">
                              <a:solidFill>
                                <a:srgbClr val="C00000"/>
                              </a:solidFill>
                              <a:latin typeface="Cambria Math"/>
                            </a:rPr>
                          </m:ctrlPr>
                        </m:fPr>
                        <m:num>
                          <m:r>
                            <m:rPr>
                              <m:nor/>
                            </m:rPr>
                            <a:rPr lang="en-US" sz="2800">
                              <a:solidFill>
                                <a:srgbClr val="C00000"/>
                              </a:solidFill>
                              <a:latin typeface="+mn-lt"/>
                            </a:rPr>
                            <m:t>5280 </m:t>
                          </m:r>
                          <m:r>
                            <m:rPr>
                              <m:nor/>
                            </m:rPr>
                            <a:rPr lang="en-US" sz="2800">
                              <a:solidFill>
                                <a:srgbClr val="C00000"/>
                              </a:solidFill>
                              <a:latin typeface="+mn-lt"/>
                              <a:ea typeface="Cambria Math"/>
                            </a:rPr>
                            <m:t>ft</m:t>
                          </m:r>
                        </m:num>
                        <m:den>
                          <m:r>
                            <m:rPr>
                              <m:nor/>
                            </m:rPr>
                            <a:rPr lang="en-US" sz="2800">
                              <a:solidFill>
                                <a:srgbClr val="C00000"/>
                              </a:solidFill>
                              <a:latin typeface="+mn-lt"/>
                            </a:rPr>
                            <m:t>1 </m:t>
                          </m:r>
                          <m:r>
                            <m:rPr>
                              <m:nor/>
                            </m:rPr>
                            <a:rPr lang="en-US" sz="2800">
                              <a:solidFill>
                                <a:srgbClr val="C00000"/>
                              </a:solidFill>
                              <a:latin typeface="+mn-lt"/>
                            </a:rPr>
                            <m:t>mi</m:t>
                          </m:r>
                          <m:r>
                            <m:rPr>
                              <m:nor/>
                            </m:rPr>
                            <a:rPr lang="en-US" sz="2800">
                              <a:solidFill>
                                <a:srgbClr val="C00000"/>
                              </a:solidFill>
                              <a:latin typeface="+mn-lt"/>
                            </a:rPr>
                            <m:t> </m:t>
                          </m:r>
                        </m:den>
                      </m:f>
                    </m:oMath>
                  </m:oMathPara>
                </a14:m>
                <a:endParaRPr lang="en-US" sz="2800" dirty="0">
                  <a:latin typeface="+mn-lt"/>
                </a:endParaRPr>
              </a:p>
            </p:txBody>
          </p:sp>
        </mc:Choice>
        <mc:Fallback xmlns="">
          <p:sp>
            <p:nvSpPr>
              <p:cNvPr id="2" name="Rectangle 1"/>
              <p:cNvSpPr>
                <a:spLocks noRot="1" noChangeAspect="1" noMove="1" noResize="1" noEditPoints="1" noAdjustHandles="1" noChangeArrowheads="1" noChangeShapeType="1" noTextEdit="1"/>
              </p:cNvSpPr>
              <p:nvPr/>
            </p:nvSpPr>
            <p:spPr>
              <a:xfrm>
                <a:off x="6781800" y="4495800"/>
                <a:ext cx="1383712" cy="918457"/>
              </a:xfrm>
              <a:prstGeom prst="rect">
                <a:avLst/>
              </a:prstGeom>
              <a:blipFill rotWithShape="1">
                <a:blip r:embed="rId4" cstate="print"/>
                <a:stretch>
                  <a:fillRect/>
                </a:stretch>
              </a:blipFill>
            </p:spPr>
            <p:txBody>
              <a:bodyPr/>
              <a:lstStyle/>
              <a:p>
                <a:r>
                  <a:rPr lang="en-US">
                    <a:noFill/>
                  </a:rPr>
                  <a:t> </a:t>
                </a:r>
              </a:p>
            </p:txBody>
          </p:sp>
        </mc:Fallback>
      </mc:AlternateContent>
      <p:sp>
        <p:nvSpPr>
          <p:cNvPr id="11" name="Oval 10"/>
          <p:cNvSpPr/>
          <p:nvPr/>
        </p:nvSpPr>
        <p:spPr bwMode="auto">
          <a:xfrm>
            <a:off x="6864056" y="4234221"/>
            <a:ext cx="1219200" cy="1267443"/>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2" name="TextBox 11"/>
          <p:cNvSpPr txBox="1"/>
          <p:nvPr/>
        </p:nvSpPr>
        <p:spPr>
          <a:xfrm>
            <a:off x="4359367" y="5701360"/>
            <a:ext cx="2089058" cy="584775"/>
          </a:xfrm>
          <a:prstGeom prst="rect">
            <a:avLst/>
          </a:prstGeom>
          <a:noFill/>
        </p:spPr>
        <p:txBody>
          <a:bodyPr wrap="square" rtlCol="0">
            <a:spAutoFit/>
          </a:bodyPr>
          <a:lstStyle/>
          <a:p>
            <a:r>
              <a:rPr lang="en-US" sz="3200" dirty="0" smtClean="0"/>
              <a:t>Equal to 1</a:t>
            </a:r>
            <a:endParaRPr lang="en-US" sz="3200" dirty="0"/>
          </a:p>
        </p:txBody>
      </p:sp>
      <p:sp>
        <p:nvSpPr>
          <p:cNvPr id="13" name="Right Arrow 12"/>
          <p:cNvSpPr/>
          <p:nvPr/>
        </p:nvSpPr>
        <p:spPr bwMode="auto">
          <a:xfrm rot="18861216">
            <a:off x="6318380" y="5373207"/>
            <a:ext cx="795368" cy="400110"/>
          </a:xfrm>
          <a:prstGeom prst="rightArrow">
            <a:avLst/>
          </a:prstGeom>
          <a:solidFill>
            <a:srgbClr val="003FB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4" name="Oval 13"/>
          <p:cNvSpPr/>
          <p:nvPr/>
        </p:nvSpPr>
        <p:spPr bwMode="auto">
          <a:xfrm>
            <a:off x="6527526" y="2620210"/>
            <a:ext cx="1219200" cy="1267443"/>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5" name="Right Arrow 14"/>
          <p:cNvSpPr/>
          <p:nvPr/>
        </p:nvSpPr>
        <p:spPr bwMode="auto">
          <a:xfrm rot="17646760">
            <a:off x="5565003" y="4504117"/>
            <a:ext cx="2136065" cy="551555"/>
          </a:xfrm>
          <a:prstGeom prst="rightArrow">
            <a:avLst>
              <a:gd name="adj1" fmla="val 35561"/>
              <a:gd name="adj2" fmla="val 50000"/>
            </a:avLst>
          </a:prstGeom>
          <a:solidFill>
            <a:srgbClr val="003FB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Tree>
    <p:extLst>
      <p:ext uri="{BB962C8B-B14F-4D97-AF65-F5344CB8AC3E}">
        <p14:creationId xmlns:p14="http://schemas.microsoft.com/office/powerpoint/2010/main" val="312850689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2" end="2"/>
                                            </p:txEl>
                                          </p:spTgt>
                                        </p:tgtEl>
                                        <p:attrNameLst>
                                          <p:attrName>style.visibility</p:attrName>
                                        </p:attrNameLst>
                                      </p:cBhvr>
                                      <p:to>
                                        <p:strVal val="visible"/>
                                      </p:to>
                                    </p:set>
                                    <p:animEffect transition="in" filter="fade">
                                      <p:cBhvr>
                                        <p:cTn id="7" dur="500"/>
                                        <p:tgtEl>
                                          <p:spTgt spid="3789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par>
                          <p:cTn id="45" fill="hold">
                            <p:stCondLst>
                              <p:cond delay="1000"/>
                            </p:stCondLst>
                            <p:childTnLst>
                              <p:par>
                                <p:cTn id="46" presetID="21" presetClass="entr" presetSubtype="1"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heel(1)">
                                      <p:cBhvr>
                                        <p:cTn id="48" dur="2000"/>
                                        <p:tgtEl>
                                          <p:spTgt spid="11"/>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heel(1)">
                                      <p:cBhvr>
                                        <p:cTn id="5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P spid="4" grpId="0" animBg="1"/>
      <p:bldP spid="17" grpId="0"/>
      <p:bldP spid="2" grpId="0" animBg="1"/>
      <p:bldP spid="11" grpId="0" animBg="1"/>
      <p:bldP spid="12" grpId="0"/>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2173018" y="2919743"/>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p:cNvSpPr/>
              <p:nvPr/>
            </p:nvSpPr>
            <p:spPr>
              <a:xfrm>
                <a:off x="2744763" y="2481716"/>
                <a:ext cx="1375761"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800" i="1">
                              <a:solidFill>
                                <a:srgbClr val="C00000"/>
                              </a:solidFill>
                              <a:latin typeface="Cambria Math"/>
                            </a:rPr>
                          </m:ctrlPr>
                        </m:dPr>
                        <m:e>
                          <m:f>
                            <m:fPr>
                              <m:ctrlPr>
                                <a:rPr lang="en-US" sz="2800" i="1">
                                  <a:solidFill>
                                    <a:srgbClr val="C00000"/>
                                  </a:solidFill>
                                  <a:latin typeface="Cambria Math"/>
                                </a:rPr>
                              </m:ctrlPr>
                            </m:fPr>
                            <m:num>
                              <m:r>
                                <m:rPr>
                                  <m:nor/>
                                </m:rPr>
                                <a:rPr lang="en-US" sz="2800">
                                  <a:solidFill>
                                    <a:srgbClr val="C00000"/>
                                  </a:solidFill>
                                  <a:latin typeface="+mn-lt"/>
                                </a:rPr>
                                <m:t>3 </m:t>
                              </m:r>
                              <m:r>
                                <m:rPr>
                                  <m:nor/>
                                </m:rPr>
                                <a:rPr lang="en-US" sz="2800">
                                  <a:solidFill>
                                    <a:srgbClr val="C00000"/>
                                  </a:solidFill>
                                  <a:latin typeface="+mn-lt"/>
                                </a:rPr>
                                <m:t>ft</m:t>
                              </m:r>
                            </m:num>
                            <m:den>
                              <m:r>
                                <m:rPr>
                                  <m:nor/>
                                </m:rPr>
                                <a:rPr lang="en-US" sz="2800">
                                  <a:solidFill>
                                    <a:srgbClr val="C00000"/>
                                  </a:solidFill>
                                  <a:latin typeface="+mn-lt"/>
                                </a:rPr>
                                <m:t>1 </m:t>
                              </m:r>
                              <m:r>
                                <m:rPr>
                                  <m:nor/>
                                </m:rPr>
                                <a:rPr lang="en-US" sz="2800">
                                  <a:solidFill>
                                    <a:srgbClr val="C00000"/>
                                  </a:solidFill>
                                  <a:latin typeface="+mn-lt"/>
                                </a:rPr>
                                <m:t>yd</m:t>
                              </m:r>
                            </m:den>
                          </m:f>
                        </m:e>
                      </m:d>
                    </m:oMath>
                  </m:oMathPara>
                </a14:m>
                <a:endParaRPr lang="en-US" sz="2800" dirty="0">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2744763" y="2481716"/>
                <a:ext cx="1375761" cy="1060483"/>
              </a:xfrm>
              <a:prstGeom prst="rect">
                <a:avLst/>
              </a:prstGeom>
              <a:blipFill rotWithShape="1">
                <a:blip r:embed="rId3" cstate="print"/>
                <a:stretch>
                  <a:fillRect/>
                </a:stretch>
              </a:blipFill>
            </p:spPr>
            <p:txBody>
              <a:bodyPr/>
              <a:lstStyle/>
              <a:p>
                <a:r>
                  <a:rPr lang="en-US">
                    <a:noFill/>
                  </a:rPr>
                  <a:t> </a:t>
                </a:r>
              </a:p>
            </p:txBody>
          </p:sp>
        </mc:Fallback>
      </mc:AlternateContent>
      <p:sp>
        <p:nvSpPr>
          <p:cNvPr id="37891" name="Text Box 2"/>
          <p:cNvSpPr txBox="1">
            <a:spLocks noChangeArrowheads="1"/>
          </p:cNvSpPr>
          <p:nvPr/>
        </p:nvSpPr>
        <p:spPr bwMode="auto">
          <a:xfrm>
            <a:off x="457200" y="228600"/>
            <a:ext cx="8382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chemeClr val="accent2"/>
                </a:solidFill>
                <a:latin typeface="Arial" charset="0"/>
              </a:rPr>
              <a:t>Conversion of </a:t>
            </a:r>
            <a:r>
              <a:rPr lang="en-US" dirty="0" smtClean="0">
                <a:solidFill>
                  <a:schemeClr val="accent2"/>
                </a:solidFill>
                <a:latin typeface="Arial" charset="0"/>
              </a:rPr>
              <a:t>Units – U S System</a:t>
            </a:r>
            <a:endParaRPr lang="en-US"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mc:AlternateContent xmlns:mc="http://schemas.openxmlformats.org/markup-compatibility/2006" xmlns:a14="http://schemas.microsoft.com/office/drawing/2010/main">
        <mc:Choice Requires="a14">
          <p:sp>
            <p:nvSpPr>
              <p:cNvPr id="37893" name="Rectangle 4"/>
              <p:cNvSpPr>
                <a:spLocks noChangeArrowheads="1"/>
              </p:cNvSpPr>
              <p:nvPr/>
            </p:nvSpPr>
            <p:spPr bwMode="auto">
              <a:xfrm>
                <a:off x="1143000" y="1463248"/>
                <a:ext cx="7239000" cy="1877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spcBef>
                    <a:spcPts val="1200"/>
                  </a:spcBef>
                </a:pPr>
                <a:r>
                  <a:rPr lang="en-US" sz="3200" b="0" dirty="0" smtClean="0">
                    <a:solidFill>
                      <a:schemeClr val="tx1"/>
                    </a:solidFill>
                    <a:latin typeface="Arial" charset="0"/>
                  </a:rPr>
                  <a:t>Example: Convert 17.2 yards to feet</a:t>
                </a:r>
              </a:p>
              <a:p>
                <a:pPr>
                  <a:spcBef>
                    <a:spcPts val="1200"/>
                  </a:spcBef>
                </a:pPr>
                <a:endParaRPr lang="en-US" sz="3200" b="0" dirty="0" smtClean="0">
                  <a:solidFill>
                    <a:schemeClr val="tx1"/>
                  </a:solidFill>
                  <a:latin typeface="Arial" charset="0"/>
                </a:endParaRPr>
              </a:p>
              <a:p>
                <a:pPr>
                  <a:spcBef>
                    <a:spcPts val="1200"/>
                  </a:spcBef>
                </a:pPr>
                <a:r>
                  <a:rPr lang="en-US" sz="3200" b="0" dirty="0" smtClean="0">
                    <a:solidFill>
                      <a:schemeClr val="tx1"/>
                    </a:solidFill>
                    <a:latin typeface="Arial" charset="0"/>
                  </a:rPr>
                  <a:t> </a:t>
                </a:r>
                <a14:m>
                  <m:oMath xmlns:m="http://schemas.openxmlformats.org/officeDocument/2006/math">
                    <m:r>
                      <m:rPr>
                        <m:nor/>
                      </m:rPr>
                      <a:rPr lang="en-US" sz="3200" b="0" i="0" smtClean="0">
                        <a:solidFill>
                          <a:srgbClr val="C00000"/>
                        </a:solidFill>
                        <a:latin typeface="+mn-lt"/>
                      </a:rPr>
                      <m:t>17.2 </m:t>
                    </m:r>
                    <m:r>
                      <m:rPr>
                        <m:nor/>
                      </m:rPr>
                      <a:rPr lang="en-US" sz="3200" b="0" i="0" smtClean="0">
                        <a:solidFill>
                          <a:srgbClr val="C00000"/>
                        </a:solidFill>
                        <a:latin typeface="+mn-lt"/>
                      </a:rPr>
                      <m:t>yd</m:t>
                    </m:r>
                  </m:oMath>
                </a14:m>
                <a:r>
                  <a:rPr lang="en-US" sz="3200" b="0" dirty="0" smtClean="0">
                    <a:solidFill>
                      <a:srgbClr val="C00000"/>
                    </a:solidFill>
                    <a:latin typeface="Calibri"/>
                    <a:cs typeface="Calibri"/>
                  </a:rPr>
                  <a:t> ·</a:t>
                </a:r>
                <a:endParaRPr lang="en-US" sz="3200" b="0" dirty="0">
                  <a:solidFill>
                    <a:srgbClr val="C00000"/>
                  </a:solidFill>
                  <a:latin typeface="Arial" charset="0"/>
                </a:endParaRPr>
              </a:p>
            </p:txBody>
          </p:sp>
        </mc:Choice>
        <mc:Fallback xmlns="">
          <p:sp>
            <p:nvSpPr>
              <p:cNvPr id="37893" name="Rectangle 4"/>
              <p:cNvSpPr>
                <a:spLocks noRot="1" noChangeAspect="1" noMove="1" noResize="1" noEditPoints="1" noAdjustHandles="1" noChangeArrowheads="1" noChangeShapeType="1" noTextEdit="1"/>
              </p:cNvSpPr>
              <p:nvPr/>
            </p:nvSpPr>
            <p:spPr bwMode="auto">
              <a:xfrm>
                <a:off x="1143000" y="1463248"/>
                <a:ext cx="7239000" cy="1877437"/>
              </a:xfrm>
              <a:prstGeom prst="rect">
                <a:avLst/>
              </a:prstGeom>
              <a:blipFill rotWithShape="1">
                <a:blip r:embed="rId4" cstate="print"/>
                <a:stretch>
                  <a:fillRect l="-2190" t="-4221" b="-10065"/>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sp>
        <p:nvSpPr>
          <p:cNvPr id="14" name="TextBox 13"/>
          <p:cNvSpPr txBox="1"/>
          <p:nvPr/>
        </p:nvSpPr>
        <p:spPr>
          <a:xfrm>
            <a:off x="583423" y="4960203"/>
            <a:ext cx="8129554" cy="830997"/>
          </a:xfrm>
          <a:prstGeom prst="rect">
            <a:avLst/>
          </a:prstGeom>
          <a:noFill/>
        </p:spPr>
        <p:txBody>
          <a:bodyPr wrap="square" rtlCol="0">
            <a:spAutoFit/>
          </a:bodyPr>
          <a:lstStyle/>
          <a:p>
            <a:r>
              <a:rPr lang="en-US" sz="2400" b="1" dirty="0" smtClean="0">
                <a:solidFill>
                  <a:srgbClr val="00386B"/>
                </a:solidFill>
              </a:rPr>
              <a:t>Note: Technically, the number of significant digits should remain the same after conversion.</a:t>
            </a:r>
            <a:endParaRPr lang="en-US" sz="2400" b="1" dirty="0">
              <a:solidFill>
                <a:srgbClr val="00386B"/>
              </a:solidFill>
            </a:endParaRPr>
          </a:p>
        </p:txBody>
      </p:sp>
      <p:sp>
        <p:nvSpPr>
          <p:cNvPr id="7" name="TextBox 6"/>
          <p:cNvSpPr txBox="1"/>
          <p:nvPr/>
        </p:nvSpPr>
        <p:spPr>
          <a:xfrm>
            <a:off x="4419600" y="3881735"/>
            <a:ext cx="1676400" cy="461665"/>
          </a:xfrm>
          <a:prstGeom prst="rect">
            <a:avLst/>
          </a:prstGeom>
          <a:noFill/>
          <a:ln w="38100">
            <a:solidFill>
              <a:srgbClr val="003FBE"/>
            </a:solidFill>
          </a:ln>
        </p:spPr>
        <p:txBody>
          <a:bodyPr wrap="square" rtlCol="0">
            <a:spAutoFit/>
          </a:bodyPr>
          <a:lstStyle/>
          <a:p>
            <a:r>
              <a:rPr lang="en-US" sz="2400" b="0" dirty="0" smtClean="0"/>
              <a:t>1 yd = 3 ft</a:t>
            </a:r>
            <a:endParaRPr lang="en-US" sz="2400" b="0" dirty="0"/>
          </a:p>
        </p:txBody>
      </p:sp>
      <p:cxnSp>
        <p:nvCxnSpPr>
          <p:cNvPr id="13" name="Curved Connector 12"/>
          <p:cNvCxnSpPr>
            <a:stCxn id="7" idx="1"/>
          </p:cNvCxnSpPr>
          <p:nvPr/>
        </p:nvCxnSpPr>
        <p:spPr bwMode="auto">
          <a:xfrm rot="10800000">
            <a:off x="3518066" y="3622914"/>
            <a:ext cx="901534" cy="489654"/>
          </a:xfrm>
          <a:prstGeom prst="curvedConnector3">
            <a:avLst>
              <a:gd name="adj1" fmla="val 96656"/>
            </a:avLst>
          </a:prstGeom>
          <a:solidFill>
            <a:schemeClr val="accent1"/>
          </a:solidFill>
          <a:ln w="38100" cap="flat" cmpd="sng" algn="ctr">
            <a:solidFill>
              <a:srgbClr val="003FBE"/>
            </a:solidFill>
            <a:prstDash val="solid"/>
            <a:round/>
            <a:headEnd type="none" w="med" len="med"/>
            <a:tailEnd type="arrow"/>
          </a:ln>
          <a:effectLst/>
        </p:spPr>
      </p:cxnSp>
      <p:cxnSp>
        <p:nvCxnSpPr>
          <p:cNvPr id="9" name="Straight Connector 8"/>
          <p:cNvCxnSpPr/>
          <p:nvPr/>
        </p:nvCxnSpPr>
        <p:spPr>
          <a:xfrm flipV="1">
            <a:off x="3352800" y="3124200"/>
            <a:ext cx="533400" cy="305522"/>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227782" y="2782669"/>
            <a:ext cx="2083577" cy="646331"/>
          </a:xfrm>
          <a:prstGeom prst="rect">
            <a:avLst/>
          </a:prstGeom>
          <a:noFill/>
        </p:spPr>
        <p:txBody>
          <a:bodyPr wrap="square" rtlCol="0">
            <a:spAutoFit/>
          </a:bodyPr>
          <a:lstStyle/>
          <a:p>
            <a:r>
              <a:rPr lang="en-US" sz="3600" dirty="0" smtClean="0">
                <a:solidFill>
                  <a:srgbClr val="C00000"/>
                </a:solidFill>
              </a:rPr>
              <a:t>= 51.6 ft</a:t>
            </a:r>
            <a:endParaRPr lang="en-US" sz="3600" dirty="0">
              <a:solidFill>
                <a:srgbClr val="C00000"/>
              </a:solidFill>
            </a:endParaRPr>
          </a:p>
        </p:txBody>
      </p:sp>
    </p:spTree>
    <p:extLst>
      <p:ext uri="{BB962C8B-B14F-4D97-AF65-F5344CB8AC3E}">
        <p14:creationId xmlns:p14="http://schemas.microsoft.com/office/powerpoint/2010/main" val="2469449944"/>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7"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3733800" y="4495800"/>
                <a:ext cx="2901341" cy="668196"/>
              </a:xfrm>
              <a:prstGeom prst="rect">
                <a:avLst/>
              </a:prstGeom>
            </p:spPr>
            <p:txBody>
              <a:bodyPr wrap="square">
                <a:spAutoFit/>
              </a:bodyPr>
              <a:lstStyle/>
              <a:p>
                <a:pPr>
                  <a:spcBef>
                    <a:spcPct val="50000"/>
                  </a:spcBef>
                </a:pPr>
                <a14:m>
                  <m:oMathPara xmlns:m="http://schemas.openxmlformats.org/officeDocument/2006/math">
                    <m:oMathParaPr>
                      <m:jc m:val="left"/>
                    </m:oMathParaPr>
                    <m:oMath xmlns:m="http://schemas.openxmlformats.org/officeDocument/2006/math">
                      <m:r>
                        <m:rPr>
                          <m:nor/>
                        </m:rPr>
                        <a:rPr lang="en-US" sz="2400" b="0" i="0" smtClean="0">
                          <a:solidFill>
                            <a:srgbClr val="C00000"/>
                          </a:solidFill>
                          <a:latin typeface="+mn-lt"/>
                        </a:rPr>
                        <m:t> = 36 </m:t>
                      </m:r>
                      <m:r>
                        <m:rPr>
                          <m:nor/>
                        </m:rPr>
                        <a:rPr lang="en-US" sz="2400" b="0" i="0" smtClean="0">
                          <a:solidFill>
                            <a:srgbClr val="C00000"/>
                          </a:solidFill>
                          <a:latin typeface="+mn-lt"/>
                        </a:rPr>
                        <m:t>in</m:t>
                      </m:r>
                      <m:r>
                        <m:rPr>
                          <m:nor/>
                        </m:rPr>
                        <a:rPr lang="en-US" sz="2400" b="0" i="0" smtClean="0">
                          <a:solidFill>
                            <a:srgbClr val="C00000"/>
                          </a:solidFill>
                          <a:latin typeface="+mn-lt"/>
                        </a:rPr>
                        <m:t>. + 7</m:t>
                      </m:r>
                      <m:box>
                        <m:boxPr>
                          <m:ctrlPr>
                            <a:rPr lang="en-US" sz="2400" b="0" i="1" smtClean="0">
                              <a:solidFill>
                                <a:srgbClr val="C00000"/>
                              </a:solidFill>
                              <a:latin typeface="Cambria Math"/>
                            </a:rPr>
                          </m:ctrlPr>
                        </m:boxPr>
                        <m:e>
                          <m:argPr>
                            <m:argSz m:val="-1"/>
                          </m:argPr>
                          <m:r>
                            <m:rPr>
                              <m:brk m:alnAt="63"/>
                            </m:rPr>
                            <a:rPr lang="en-US" sz="2400" b="0" i="1" smtClean="0">
                              <a:solidFill>
                                <a:srgbClr val="C00000"/>
                              </a:solidFill>
                              <a:latin typeface="Cambria Math"/>
                            </a:rPr>
                            <m:t> </m:t>
                          </m:r>
                          <m:f>
                            <m:fPr>
                              <m:ctrlPr>
                                <a:rPr lang="en-US" sz="2400" b="0" i="1" smtClean="0">
                                  <a:solidFill>
                                    <a:srgbClr val="C00000"/>
                                  </a:solidFill>
                                  <a:latin typeface="Cambria Math"/>
                                </a:rPr>
                              </m:ctrlPr>
                            </m:fPr>
                            <m:num>
                              <m:r>
                                <m:rPr>
                                  <m:nor/>
                                </m:rPr>
                                <a:rPr lang="en-US" sz="2400" b="0" i="0" smtClean="0">
                                  <a:solidFill>
                                    <a:srgbClr val="C00000"/>
                                  </a:solidFill>
                                  <a:latin typeface="+mn-lt"/>
                                </a:rPr>
                                <m:t>3</m:t>
                              </m:r>
                            </m:num>
                            <m:den>
                              <m:r>
                                <m:rPr>
                                  <m:nor/>
                                </m:rPr>
                                <a:rPr lang="en-US" sz="2400" b="0" i="0" smtClean="0">
                                  <a:solidFill>
                                    <a:srgbClr val="C00000"/>
                                  </a:solidFill>
                                  <a:latin typeface="+mn-lt"/>
                                </a:rPr>
                                <m:t>4</m:t>
                              </m:r>
                            </m:den>
                          </m:f>
                        </m:e>
                      </m:box>
                      <m:r>
                        <m:rPr>
                          <m:nor/>
                        </m:rPr>
                        <a:rPr lang="en-US" sz="2400" b="0" i="0" smtClean="0">
                          <a:solidFill>
                            <a:srgbClr val="C00000"/>
                          </a:solidFill>
                          <a:latin typeface="+mn-lt"/>
                        </a:rPr>
                        <m:t> </m:t>
                      </m:r>
                      <m:r>
                        <m:rPr>
                          <m:nor/>
                        </m:rPr>
                        <a:rPr lang="en-US" sz="2400" b="0" i="0" smtClean="0">
                          <a:solidFill>
                            <a:srgbClr val="C00000"/>
                          </a:solidFill>
                          <a:latin typeface="+mn-lt"/>
                        </a:rPr>
                        <m:t>in</m:t>
                      </m:r>
                      <m:r>
                        <m:rPr>
                          <m:nor/>
                        </m:rPr>
                        <a:rPr lang="en-US" sz="2400" b="0" i="0" smtClean="0">
                          <a:solidFill>
                            <a:srgbClr val="C00000"/>
                          </a:solidFill>
                          <a:latin typeface="+mn-lt"/>
                        </a:rPr>
                        <m:t>. </m:t>
                      </m:r>
                    </m:oMath>
                  </m:oMathPara>
                </a14:m>
                <a:endParaRPr lang="en-US" sz="2400" b="0" i="1" dirty="0" smtClean="0">
                  <a:solidFill>
                    <a:srgbClr val="C00000"/>
                  </a:solidFill>
                  <a:latin typeface="+mn-lt"/>
                </a:endParaRPr>
              </a:p>
            </p:txBody>
          </p:sp>
        </mc:Choice>
        <mc:Fallback xmlns="">
          <p:sp>
            <p:nvSpPr>
              <p:cNvPr id="11" name="Rectangle 10"/>
              <p:cNvSpPr>
                <a:spLocks noRot="1" noChangeAspect="1" noMove="1" noResize="1" noEditPoints="1" noAdjustHandles="1" noChangeArrowheads="1" noChangeShapeType="1" noTextEdit="1"/>
              </p:cNvSpPr>
              <p:nvPr/>
            </p:nvSpPr>
            <p:spPr>
              <a:xfrm>
                <a:off x="3733800" y="4495800"/>
                <a:ext cx="2901341" cy="668196"/>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817318" y="3649824"/>
                <a:ext cx="5802682" cy="922176"/>
              </a:xfrm>
              <a:prstGeom prst="rect">
                <a:avLst/>
              </a:prstGeom>
            </p:spPr>
            <p:txBody>
              <a:bodyPr wrap="square">
                <a:spAutoFit/>
              </a:bodyPr>
              <a:lstStyle/>
              <a:p>
                <a:pPr>
                  <a:spcBef>
                    <a:spcPct val="50000"/>
                  </a:spcBef>
                </a:pPr>
                <a14:m>
                  <m:oMathPara xmlns:m="http://schemas.openxmlformats.org/officeDocument/2006/math">
                    <m:oMathParaPr>
                      <m:jc m:val="left"/>
                    </m:oMathParaPr>
                    <m:oMath xmlns:m="http://schemas.openxmlformats.org/officeDocument/2006/math">
                      <m:r>
                        <m:rPr>
                          <m:nor/>
                        </m:rPr>
                        <a:rPr lang="en-US" sz="2400" b="0" i="0" smtClean="0">
                          <a:solidFill>
                            <a:srgbClr val="C00000"/>
                          </a:solidFill>
                          <a:latin typeface="+mn-lt"/>
                        </a:rPr>
                        <m:t>3 </m:t>
                      </m:r>
                      <m:r>
                        <m:rPr>
                          <m:nor/>
                        </m:rPr>
                        <a:rPr lang="en-US" sz="2400" b="0" i="0" smtClean="0">
                          <a:solidFill>
                            <a:srgbClr val="C00000"/>
                          </a:solidFill>
                          <a:latin typeface="+mn-lt"/>
                        </a:rPr>
                        <m:t>ft</m:t>
                      </m:r>
                      <m:r>
                        <m:rPr>
                          <m:nor/>
                        </m:rPr>
                        <a:rPr lang="en-US" sz="2400" b="0" i="0" smtClean="0">
                          <a:solidFill>
                            <a:srgbClr val="C00000"/>
                          </a:solidFill>
                          <a:latin typeface="+mn-lt"/>
                        </a:rPr>
                        <m:t>− 7 </m:t>
                      </m:r>
                      <m:f>
                        <m:fPr>
                          <m:ctrlPr>
                            <a:rPr lang="en-US" sz="2400" b="0" i="1" smtClean="0">
                              <a:solidFill>
                                <a:srgbClr val="C00000"/>
                              </a:solidFill>
                              <a:latin typeface="Cambria Math"/>
                            </a:rPr>
                          </m:ctrlPr>
                        </m:fPr>
                        <m:num>
                          <m:r>
                            <m:rPr>
                              <m:nor/>
                            </m:rPr>
                            <a:rPr lang="en-US" sz="2400" b="0" i="0" smtClean="0">
                              <a:solidFill>
                                <a:srgbClr val="C00000"/>
                              </a:solidFill>
                              <a:latin typeface="+mn-lt"/>
                            </a:rPr>
                            <m:t>3</m:t>
                          </m:r>
                        </m:num>
                        <m:den>
                          <m:r>
                            <m:rPr>
                              <m:nor/>
                            </m:rPr>
                            <a:rPr lang="en-US" sz="2400" b="0" i="0" smtClean="0">
                              <a:solidFill>
                                <a:srgbClr val="C00000"/>
                              </a:solidFill>
                              <a:latin typeface="+mn-lt"/>
                            </a:rPr>
                            <m:t>4</m:t>
                          </m:r>
                        </m:den>
                      </m:f>
                      <m:r>
                        <m:rPr>
                          <m:nor/>
                        </m:rPr>
                        <a:rPr lang="en-US" sz="2400" b="0" i="0" smtClean="0">
                          <a:solidFill>
                            <a:srgbClr val="C00000"/>
                          </a:solidFill>
                          <a:latin typeface="+mn-lt"/>
                        </a:rPr>
                        <m:t> </m:t>
                      </m:r>
                      <m:r>
                        <m:rPr>
                          <m:nor/>
                        </m:rPr>
                        <a:rPr lang="en-US" sz="2400" b="0" i="0" smtClean="0">
                          <a:solidFill>
                            <a:srgbClr val="C00000"/>
                          </a:solidFill>
                          <a:latin typeface="+mn-lt"/>
                        </a:rPr>
                        <m:t>in</m:t>
                      </m:r>
                      <m:r>
                        <m:rPr>
                          <m:nor/>
                        </m:rPr>
                        <a:rPr lang="en-US" sz="2400" b="0" i="0" smtClean="0">
                          <a:solidFill>
                            <a:srgbClr val="C00000"/>
                          </a:solidFill>
                          <a:latin typeface="+mn-lt"/>
                        </a:rPr>
                        <m:t>.     = 3 </m:t>
                      </m:r>
                      <m:r>
                        <m:rPr>
                          <m:nor/>
                        </m:rPr>
                        <a:rPr lang="en-US" sz="2400" b="0" i="0" smtClean="0">
                          <a:solidFill>
                            <a:srgbClr val="C00000"/>
                          </a:solidFill>
                          <a:latin typeface="+mn-lt"/>
                        </a:rPr>
                        <m:t>ft</m:t>
                      </m:r>
                      <m:r>
                        <m:rPr>
                          <m:nor/>
                        </m:rPr>
                        <a:rPr lang="en-US" sz="2400" b="0" i="0" smtClean="0">
                          <a:solidFill>
                            <a:srgbClr val="C00000"/>
                          </a:solidFill>
                          <a:latin typeface="+mn-lt"/>
                        </a:rPr>
                        <m:t> </m:t>
                      </m:r>
                      <m:r>
                        <a:rPr lang="en-US" sz="2400" i="1">
                          <a:solidFill>
                            <a:srgbClr val="C00000"/>
                          </a:solidFill>
                          <a:latin typeface="Cambria Math"/>
                        </a:rPr>
                        <m:t>·</m:t>
                      </m:r>
                      <m:d>
                        <m:dPr>
                          <m:ctrlPr>
                            <a:rPr lang="en-US" sz="2400" b="0" i="1" smtClean="0">
                              <a:solidFill>
                                <a:srgbClr val="C00000"/>
                              </a:solidFill>
                              <a:latin typeface="Cambria Math"/>
                            </a:rPr>
                          </m:ctrlPr>
                        </m:dPr>
                        <m:e>
                          <m:f>
                            <m:fPr>
                              <m:ctrlPr>
                                <a:rPr lang="en-US" sz="2400" b="0" i="1" smtClean="0">
                                  <a:solidFill>
                                    <a:srgbClr val="C00000"/>
                                  </a:solidFill>
                                  <a:latin typeface="Cambria Math"/>
                                </a:rPr>
                              </m:ctrlPr>
                            </m:fPr>
                            <m:num>
                              <m:r>
                                <m:rPr>
                                  <m:nor/>
                                </m:rPr>
                                <a:rPr lang="en-US" sz="2400" b="0" i="0" smtClean="0">
                                  <a:solidFill>
                                    <a:srgbClr val="C00000"/>
                                  </a:solidFill>
                                  <a:latin typeface="+mn-lt"/>
                                </a:rPr>
                                <m:t>12 </m:t>
                              </m:r>
                              <m:r>
                                <m:rPr>
                                  <m:nor/>
                                </m:rPr>
                                <a:rPr lang="en-US" sz="2400" b="0" i="0" smtClean="0">
                                  <a:solidFill>
                                    <a:srgbClr val="C00000"/>
                                  </a:solidFill>
                                  <a:latin typeface="+mn-lt"/>
                                </a:rPr>
                                <m:t>in</m:t>
                              </m:r>
                              <m:r>
                                <m:rPr>
                                  <m:nor/>
                                </m:rPr>
                                <a:rPr lang="en-US" sz="2400" b="0" i="0" smtClean="0">
                                  <a:solidFill>
                                    <a:srgbClr val="C00000"/>
                                  </a:solidFill>
                                  <a:latin typeface="+mn-lt"/>
                                </a:rPr>
                                <m:t>.</m:t>
                              </m:r>
                            </m:num>
                            <m:den>
                              <m:r>
                                <m:rPr>
                                  <m:nor/>
                                </m:rPr>
                                <a:rPr lang="en-US" sz="2400" b="0" i="0" smtClean="0">
                                  <a:solidFill>
                                    <a:srgbClr val="C00000"/>
                                  </a:solidFill>
                                  <a:latin typeface="+mn-lt"/>
                                </a:rPr>
                                <m:t>1 </m:t>
                              </m:r>
                              <m:r>
                                <m:rPr>
                                  <m:nor/>
                                </m:rPr>
                                <a:rPr lang="en-US" sz="2400" b="0" i="0" smtClean="0">
                                  <a:solidFill>
                                    <a:srgbClr val="C00000"/>
                                  </a:solidFill>
                                  <a:latin typeface="+mn-lt"/>
                                </a:rPr>
                                <m:t>ft</m:t>
                              </m:r>
                            </m:den>
                          </m:f>
                          <m:r>
                            <a:rPr lang="en-US" sz="2400" b="0" i="1" smtClean="0">
                              <a:solidFill>
                                <a:srgbClr val="C00000"/>
                              </a:solidFill>
                              <a:latin typeface="Cambria Math"/>
                            </a:rPr>
                            <m:t> </m:t>
                          </m:r>
                        </m:e>
                      </m:d>
                      <m:r>
                        <m:rPr>
                          <m:nor/>
                        </m:rPr>
                        <a:rPr lang="en-US" sz="2400" b="0" i="0" smtClean="0">
                          <a:solidFill>
                            <a:srgbClr val="C00000"/>
                          </a:solidFill>
                          <a:latin typeface="+mn-lt"/>
                        </a:rPr>
                        <m:t> + </m:t>
                      </m:r>
                      <m:r>
                        <m:rPr>
                          <m:nor/>
                        </m:rPr>
                        <a:rPr lang="en-US" sz="2400">
                          <a:solidFill>
                            <a:srgbClr val="C00000"/>
                          </a:solidFill>
                          <a:latin typeface="+mn-lt"/>
                        </a:rPr>
                        <m:t>7 </m:t>
                      </m:r>
                      <m:box>
                        <m:boxPr>
                          <m:ctrlPr>
                            <a:rPr lang="en-US" sz="2400" i="1">
                              <a:solidFill>
                                <a:srgbClr val="C00000"/>
                              </a:solidFill>
                              <a:latin typeface="Cambria Math"/>
                            </a:rPr>
                          </m:ctrlPr>
                        </m:boxPr>
                        <m:e>
                          <m:argPr>
                            <m:argSz m:val="-1"/>
                          </m:argPr>
                          <m:f>
                            <m:fPr>
                              <m:ctrlPr>
                                <a:rPr lang="en-US" sz="2400" i="1">
                                  <a:solidFill>
                                    <a:srgbClr val="C00000"/>
                                  </a:solidFill>
                                  <a:latin typeface="Cambria Math"/>
                                </a:rPr>
                              </m:ctrlPr>
                            </m:fPr>
                            <m:num>
                              <m:r>
                                <m:rPr>
                                  <m:nor/>
                                </m:rPr>
                                <a:rPr lang="en-US" sz="2400">
                                  <a:solidFill>
                                    <a:srgbClr val="C00000"/>
                                  </a:solidFill>
                                  <a:latin typeface="+mn-lt"/>
                                </a:rPr>
                                <m:t>3</m:t>
                              </m:r>
                            </m:num>
                            <m:den>
                              <m:r>
                                <m:rPr>
                                  <m:nor/>
                                </m:rPr>
                                <a:rPr lang="en-US" sz="2400">
                                  <a:solidFill>
                                    <a:srgbClr val="C00000"/>
                                  </a:solidFill>
                                  <a:latin typeface="+mn-lt"/>
                                </a:rPr>
                                <m:t>4</m:t>
                              </m:r>
                            </m:den>
                          </m:f>
                        </m:e>
                      </m:box>
                      <m:r>
                        <m:rPr>
                          <m:nor/>
                        </m:rPr>
                        <a:rPr lang="en-US" sz="2400">
                          <a:solidFill>
                            <a:srgbClr val="C00000"/>
                          </a:solidFill>
                          <a:latin typeface="+mn-lt"/>
                        </a:rPr>
                        <m:t> </m:t>
                      </m:r>
                      <m:r>
                        <m:rPr>
                          <m:nor/>
                        </m:rPr>
                        <a:rPr lang="en-US" sz="2400">
                          <a:solidFill>
                            <a:srgbClr val="C00000"/>
                          </a:solidFill>
                          <a:latin typeface="+mn-lt"/>
                        </a:rPr>
                        <m:t>in</m:t>
                      </m:r>
                      <m:r>
                        <m:rPr>
                          <m:nor/>
                        </m:rPr>
                        <a:rPr lang="en-US" sz="2400">
                          <a:solidFill>
                            <a:srgbClr val="C00000"/>
                          </a:solidFill>
                          <a:latin typeface="+mn-lt"/>
                        </a:rPr>
                        <m:t>. </m:t>
                      </m:r>
                    </m:oMath>
                  </m:oMathPara>
                </a14:m>
                <a:endParaRPr lang="en-US" sz="2400" b="0" i="1" dirty="0" smtClean="0">
                  <a:solidFill>
                    <a:srgbClr val="C00000"/>
                  </a:solidFill>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1817318" y="3649824"/>
                <a:ext cx="5802682" cy="922176"/>
              </a:xfrm>
              <a:prstGeom prst="rect">
                <a:avLst/>
              </a:prstGeom>
              <a:blipFill rotWithShape="1">
                <a:blip r:embed="rId4"/>
                <a:stretch>
                  <a:fillRect/>
                </a:stretch>
              </a:blipFill>
            </p:spPr>
            <p:txBody>
              <a:bodyPr/>
              <a:lstStyle/>
              <a:p>
                <a:r>
                  <a:rPr lang="en-US">
                    <a:noFill/>
                  </a:rPr>
                  <a:t> </a:t>
                </a:r>
              </a:p>
            </p:txBody>
          </p:sp>
        </mc:Fallback>
      </mc:AlternateContent>
      <p:sp>
        <p:nvSpPr>
          <p:cNvPr id="34819" name="Rectangle 2"/>
          <p:cNvSpPr txBox="1">
            <a:spLocks noChangeArrowheads="1"/>
          </p:cNvSpPr>
          <p:nvPr/>
        </p:nvSpPr>
        <p:spPr bwMode="auto">
          <a:xfrm>
            <a:off x="538096" y="228600"/>
            <a:ext cx="8267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dirty="0" smtClean="0">
                <a:solidFill>
                  <a:srgbClr val="333399"/>
                </a:solidFill>
                <a:latin typeface="Arial" charset="0"/>
              </a:rPr>
              <a:t>More Unit Conversions</a:t>
            </a:r>
            <a:r>
              <a:rPr lang="en-US" dirty="0">
                <a:solidFill>
                  <a:srgbClr val="333399"/>
                </a:solidFill>
                <a:latin typeface="Arial" charset="0"/>
              </a:rPr>
              <a:t/>
            </a:r>
            <a:br>
              <a:rPr lang="en-US" dirty="0">
                <a:solidFill>
                  <a:srgbClr val="333399"/>
                </a:solidFill>
                <a:latin typeface="Arial" charset="0"/>
              </a:rPr>
            </a:br>
            <a:r>
              <a:rPr lang="en-US" sz="3600" b="0" dirty="0" smtClean="0">
                <a:solidFill>
                  <a:srgbClr val="333399"/>
                </a:solidFill>
                <a:latin typeface="Arial" charset="0"/>
              </a:rPr>
              <a:t>Feet and Inches</a:t>
            </a:r>
            <a:endParaRPr lang="en-US" sz="3600" b="0" dirty="0">
              <a:solidFill>
                <a:srgbClr val="333399"/>
              </a:solidFill>
              <a:latin typeface="Arial" charset="0"/>
            </a:endParaRPr>
          </a:p>
        </p:txBody>
      </p:sp>
      <p:pic>
        <p:nvPicPr>
          <p:cNvPr id="4" name="Picture 3"/>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5833" t="41279" b="42222"/>
          <a:stretch/>
        </p:blipFill>
        <p:spPr>
          <a:xfrm>
            <a:off x="366646" y="5448473"/>
            <a:ext cx="8610600" cy="1131518"/>
          </a:xfrm>
          <a:prstGeom prst="rect">
            <a:avLst/>
          </a:prstGeom>
        </p:spPr>
      </p:pic>
      <mc:AlternateContent xmlns:mc="http://schemas.openxmlformats.org/markup-compatibility/2006" xmlns:a14="http://schemas.microsoft.com/office/drawing/2010/main">
        <mc:Choice Requires="a14">
          <p:sp>
            <p:nvSpPr>
              <p:cNvPr id="10" name="Rectangle 4"/>
              <p:cNvSpPr>
                <a:spLocks noChangeArrowheads="1"/>
              </p:cNvSpPr>
              <p:nvPr/>
            </p:nvSpPr>
            <p:spPr bwMode="auto">
              <a:xfrm>
                <a:off x="533400" y="1489075"/>
                <a:ext cx="8077200" cy="17863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spcBef>
                    <a:spcPct val="50000"/>
                  </a:spcBef>
                </a:pPr>
                <a:r>
                  <a:rPr lang="en-US" sz="3200" b="0" dirty="0" smtClean="0">
                    <a:solidFill>
                      <a:schemeClr val="tx1"/>
                    </a:solidFill>
                    <a:latin typeface="Arial" charset="0"/>
                  </a:rPr>
                  <a:t>Tape measures and yard sticks often measure in feet and inches</a:t>
                </a:r>
                <a:r>
                  <a:rPr lang="en-US" sz="2400" b="0" dirty="0" smtClean="0">
                    <a:solidFill>
                      <a:schemeClr val="tx1"/>
                    </a:solidFill>
                    <a:latin typeface="Arial" charset="0"/>
                  </a:rPr>
                  <a:t>.</a:t>
                </a:r>
              </a:p>
              <a:p>
                <a:pPr marL="914400" lvl="1" indent="-457200">
                  <a:spcBef>
                    <a:spcPct val="50000"/>
                  </a:spcBef>
                  <a:buFont typeface="Arial" charset="0"/>
                  <a:buChar char="•"/>
                </a:pPr>
                <a:r>
                  <a:rPr lang="en-US" sz="2800" b="0" dirty="0" smtClean="0">
                    <a:solidFill>
                      <a:schemeClr val="tx1"/>
                    </a:solidFill>
                    <a:latin typeface="Arial" charset="0"/>
                  </a:rPr>
                  <a:t>Convert 3 ft - 7 </a:t>
                </a:r>
                <a14:m>
                  <m:oMath xmlns:m="http://schemas.openxmlformats.org/officeDocument/2006/math">
                    <m:box>
                      <m:boxPr>
                        <m:ctrlPr>
                          <a:rPr lang="en-US" sz="2800" b="0" i="1" smtClean="0">
                            <a:solidFill>
                              <a:schemeClr val="tx1"/>
                            </a:solidFill>
                            <a:latin typeface="Cambria Math"/>
                          </a:rPr>
                        </m:ctrlPr>
                      </m:boxPr>
                      <m:e>
                        <m:argPr>
                          <m:argSz m:val="-1"/>
                        </m:argPr>
                        <m:f>
                          <m:fPr>
                            <m:ctrlPr>
                              <a:rPr lang="en-US" sz="2800" b="0" i="1" smtClean="0">
                                <a:solidFill>
                                  <a:schemeClr val="tx1"/>
                                </a:solidFill>
                                <a:latin typeface="Cambria Math"/>
                              </a:rPr>
                            </m:ctrlPr>
                          </m:fPr>
                          <m:num>
                            <m:r>
                              <a:rPr lang="en-US" sz="2800" b="0" i="1" smtClean="0">
                                <a:solidFill>
                                  <a:schemeClr val="tx1"/>
                                </a:solidFill>
                                <a:latin typeface="Cambria Math"/>
                              </a:rPr>
                              <m:t>3</m:t>
                            </m:r>
                          </m:num>
                          <m:den>
                            <m:r>
                              <a:rPr lang="en-US" sz="2800" b="0" i="1" smtClean="0">
                                <a:solidFill>
                                  <a:schemeClr val="tx1"/>
                                </a:solidFill>
                                <a:latin typeface="Cambria Math"/>
                              </a:rPr>
                              <m:t>4</m:t>
                            </m:r>
                          </m:den>
                        </m:f>
                        <m:r>
                          <a:rPr lang="en-US" sz="2800" b="0" i="1" smtClean="0">
                            <a:solidFill>
                              <a:schemeClr val="tx1"/>
                            </a:solidFill>
                            <a:latin typeface="Cambria Math"/>
                          </a:rPr>
                          <m:t> </m:t>
                        </m:r>
                      </m:e>
                    </m:box>
                  </m:oMath>
                </a14:m>
                <a:r>
                  <a:rPr lang="en-US" sz="2800" b="0" dirty="0" smtClean="0">
                    <a:solidFill>
                      <a:schemeClr val="tx1"/>
                    </a:solidFill>
                    <a:latin typeface="Arial" charset="0"/>
                  </a:rPr>
                  <a:t>in. to</a:t>
                </a:r>
                <a:r>
                  <a:rPr lang="en-US" sz="2800" b="0" i="1" dirty="0" smtClean="0">
                    <a:solidFill>
                      <a:schemeClr val="tx1"/>
                    </a:solidFill>
                    <a:latin typeface="Arial" charset="0"/>
                  </a:rPr>
                  <a:t> inches</a:t>
                </a:r>
                <a:r>
                  <a:rPr lang="en-US" sz="2800" b="0" dirty="0" smtClean="0">
                    <a:solidFill>
                      <a:schemeClr val="tx1"/>
                    </a:solidFill>
                    <a:latin typeface="Arial" charset="0"/>
                  </a:rPr>
                  <a:t>:</a:t>
                </a:r>
              </a:p>
            </p:txBody>
          </p:sp>
        </mc:Choice>
        <mc:Fallback xmlns="">
          <p:sp>
            <p:nvSpPr>
              <p:cNvPr id="10" name="Rectangle 4"/>
              <p:cNvSpPr>
                <a:spLocks noRot="1" noChangeAspect="1" noMove="1" noResize="1" noEditPoints="1" noAdjustHandles="1" noChangeArrowheads="1" noChangeShapeType="1" noTextEdit="1"/>
              </p:cNvSpPr>
              <p:nvPr/>
            </p:nvSpPr>
            <p:spPr bwMode="auto">
              <a:xfrm>
                <a:off x="533400" y="1489075"/>
                <a:ext cx="8077200" cy="1786386"/>
              </a:xfrm>
              <a:prstGeom prst="rect">
                <a:avLst/>
              </a:prstGeom>
              <a:blipFill rotWithShape="1">
                <a:blip r:embed="rId7" cstate="print"/>
                <a:stretch>
                  <a:fillRect l="-1962" t="-4437" b="-5802"/>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cxnSp>
        <p:nvCxnSpPr>
          <p:cNvPr id="18" name="Straight Connector 17"/>
          <p:cNvCxnSpPr/>
          <p:nvPr/>
        </p:nvCxnSpPr>
        <p:spPr bwMode="auto">
          <a:xfrm flipV="1">
            <a:off x="4419600" y="3957181"/>
            <a:ext cx="263047" cy="228600"/>
          </a:xfrm>
          <a:prstGeom prst="line">
            <a:avLst/>
          </a:prstGeom>
          <a:solidFill>
            <a:schemeClr val="accent1"/>
          </a:solidFill>
          <a:ln w="25400" cap="flat" cmpd="sng" algn="ctr">
            <a:solidFill>
              <a:srgbClr val="003FBE"/>
            </a:solidFill>
            <a:prstDash val="solid"/>
            <a:round/>
            <a:headEnd type="none" w="med" len="med"/>
            <a:tailEnd type="none" w="med" len="med"/>
          </a:ln>
          <a:effectLst/>
        </p:spPr>
      </p:cxnSp>
      <p:cxnSp>
        <p:nvCxnSpPr>
          <p:cNvPr id="19" name="Straight Connector 18"/>
          <p:cNvCxnSpPr/>
          <p:nvPr/>
        </p:nvCxnSpPr>
        <p:spPr bwMode="auto">
          <a:xfrm flipV="1">
            <a:off x="5451953" y="4191000"/>
            <a:ext cx="263047" cy="228600"/>
          </a:xfrm>
          <a:prstGeom prst="line">
            <a:avLst/>
          </a:prstGeom>
          <a:solidFill>
            <a:schemeClr val="accent1"/>
          </a:solidFill>
          <a:ln w="25400" cap="flat" cmpd="sng" algn="ctr">
            <a:solidFill>
              <a:srgbClr val="003FBE"/>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 name="Rectangle 1"/>
              <p:cNvSpPr/>
              <p:nvPr/>
            </p:nvSpPr>
            <p:spPr>
              <a:xfrm>
                <a:off x="2002010" y="5114375"/>
                <a:ext cx="3560590" cy="668196"/>
              </a:xfrm>
              <a:prstGeom prst="rect">
                <a:avLst/>
              </a:prstGeom>
            </p:spPr>
            <p:txBody>
              <a:bodyPr wrap="none">
                <a:spAutoFit/>
              </a:bodyPr>
              <a:lstStyle/>
              <a:p>
                <a:pPr lvl="4">
                  <a:spcBef>
                    <a:spcPct val="50000"/>
                  </a:spcBef>
                </a:pPr>
                <a14:m>
                  <m:oMathPara xmlns:m="http://schemas.openxmlformats.org/officeDocument/2006/math">
                    <m:oMathParaPr>
                      <m:jc m:val="left"/>
                    </m:oMathParaPr>
                    <m:oMath xmlns:m="http://schemas.openxmlformats.org/officeDocument/2006/math">
                      <m:r>
                        <m:rPr>
                          <m:nor/>
                        </m:rPr>
                        <a:rPr lang="en-US" sz="2400">
                          <a:solidFill>
                            <a:srgbClr val="C00000"/>
                          </a:solidFill>
                        </a:rPr>
                        <m:t>=</m:t>
                      </m:r>
                      <m:r>
                        <m:rPr>
                          <m:nor/>
                        </m:rPr>
                        <a:rPr lang="en-US" sz="2400" b="0" i="0" smtClean="0">
                          <a:solidFill>
                            <a:srgbClr val="C00000"/>
                          </a:solidFill>
                        </a:rPr>
                        <m:t> </m:t>
                      </m:r>
                      <m:r>
                        <m:rPr>
                          <m:nor/>
                        </m:rPr>
                        <a:rPr lang="en-US" sz="2400">
                          <a:solidFill>
                            <a:srgbClr val="C00000"/>
                          </a:solidFill>
                        </a:rPr>
                        <m:t>43 </m:t>
                      </m:r>
                      <m:box>
                        <m:boxPr>
                          <m:ctrlPr>
                            <a:rPr lang="en-US" sz="2400" i="1">
                              <a:solidFill>
                                <a:srgbClr val="C00000"/>
                              </a:solidFill>
                              <a:latin typeface="Cambria Math"/>
                            </a:rPr>
                          </m:ctrlPr>
                        </m:boxPr>
                        <m:e>
                          <m:argPr>
                            <m:argSz m:val="-1"/>
                          </m:argPr>
                          <m:f>
                            <m:fPr>
                              <m:ctrlPr>
                                <a:rPr lang="en-US" sz="2400" i="1">
                                  <a:solidFill>
                                    <a:srgbClr val="C00000"/>
                                  </a:solidFill>
                                  <a:latin typeface="Cambria Math"/>
                                </a:rPr>
                              </m:ctrlPr>
                            </m:fPr>
                            <m:num>
                              <m:r>
                                <m:rPr>
                                  <m:nor/>
                                </m:rPr>
                                <a:rPr lang="en-US" sz="2400">
                                  <a:solidFill>
                                    <a:srgbClr val="C00000"/>
                                  </a:solidFill>
                                </a:rPr>
                                <m:t>3</m:t>
                              </m:r>
                            </m:num>
                            <m:den>
                              <m:r>
                                <m:rPr>
                                  <m:nor/>
                                </m:rPr>
                                <a:rPr lang="en-US" sz="2400">
                                  <a:solidFill>
                                    <a:srgbClr val="C00000"/>
                                  </a:solidFill>
                                </a:rPr>
                                <m:t>4</m:t>
                              </m:r>
                            </m:den>
                          </m:f>
                        </m:e>
                      </m:box>
                      <m:r>
                        <m:rPr>
                          <m:nor/>
                        </m:rPr>
                        <a:rPr lang="en-US" sz="2400">
                          <a:solidFill>
                            <a:srgbClr val="C00000"/>
                          </a:solidFill>
                        </a:rPr>
                        <m:t> </m:t>
                      </m:r>
                      <m:r>
                        <m:rPr>
                          <m:nor/>
                        </m:rPr>
                        <a:rPr lang="en-US" sz="2400">
                          <a:solidFill>
                            <a:srgbClr val="C00000"/>
                          </a:solidFill>
                        </a:rPr>
                        <m:t>in</m:t>
                      </m:r>
                      <m:r>
                        <m:rPr>
                          <m:nor/>
                        </m:rPr>
                        <a:rPr lang="en-US" sz="2400">
                          <a:solidFill>
                            <a:srgbClr val="C00000"/>
                          </a:solidFill>
                        </a:rPr>
                        <m:t>.  </m:t>
                      </m:r>
                    </m:oMath>
                  </m:oMathPara>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2002010" y="5114375"/>
                <a:ext cx="3560590" cy="668196"/>
              </a:xfrm>
              <a:prstGeom prst="rect">
                <a:avLst/>
              </a:prstGeom>
              <a:blipFill rotWithShape="1">
                <a:blip r:embed="rId8"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4994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par>
                                <p:cTn id="12" presetID="22" presetClass="entr" presetSubtype="4"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Rectangle 12"/>
              <p:cNvSpPr/>
              <p:nvPr/>
            </p:nvSpPr>
            <p:spPr>
              <a:xfrm>
                <a:off x="2057400" y="3200400"/>
                <a:ext cx="5802682" cy="922176"/>
              </a:xfrm>
              <a:prstGeom prst="rect">
                <a:avLst/>
              </a:prstGeom>
            </p:spPr>
            <p:txBody>
              <a:bodyPr wrap="square">
                <a:spAutoFit/>
              </a:bodyPr>
              <a:lstStyle/>
              <a:p>
                <a:pPr lvl="4">
                  <a:spcBef>
                    <a:spcPct val="50000"/>
                  </a:spcBef>
                </a:pPr>
                <a14:m>
                  <m:oMathPara xmlns:m="http://schemas.openxmlformats.org/officeDocument/2006/math">
                    <m:oMathParaPr>
                      <m:jc m:val="left"/>
                    </m:oMathParaPr>
                    <m:oMath xmlns:m="http://schemas.openxmlformats.org/officeDocument/2006/math">
                      <m:r>
                        <m:rPr>
                          <m:nor/>
                        </m:rPr>
                        <a:rPr lang="en-US" sz="2400" b="0" i="0" smtClean="0">
                          <a:solidFill>
                            <a:srgbClr val="C00000"/>
                          </a:solidFill>
                          <a:latin typeface="+mn-lt"/>
                        </a:rPr>
                        <m:t>= 3 </m:t>
                      </m:r>
                      <m:r>
                        <m:rPr>
                          <m:nor/>
                        </m:rPr>
                        <a:rPr lang="en-US" sz="2400" b="0" i="0" smtClean="0">
                          <a:solidFill>
                            <a:srgbClr val="C00000"/>
                          </a:solidFill>
                          <a:latin typeface="+mn-lt"/>
                        </a:rPr>
                        <m:t>ft</m:t>
                      </m:r>
                      <m:r>
                        <m:rPr>
                          <m:nor/>
                        </m:rPr>
                        <a:rPr lang="en-US" sz="2400" b="0" i="0" smtClean="0">
                          <a:solidFill>
                            <a:srgbClr val="C00000"/>
                          </a:solidFill>
                          <a:latin typeface="+mn-lt"/>
                        </a:rPr>
                        <m:t> + </m:t>
                      </m:r>
                      <m:d>
                        <m:dPr>
                          <m:ctrlPr>
                            <a:rPr lang="en-US" sz="2400" b="0" i="1" smtClean="0">
                              <a:solidFill>
                                <a:srgbClr val="C00000"/>
                              </a:solidFill>
                              <a:latin typeface="Cambria Math"/>
                            </a:rPr>
                          </m:ctrlPr>
                        </m:dPr>
                        <m:e>
                          <m:r>
                            <m:rPr>
                              <m:nor/>
                            </m:rPr>
                            <a:rPr lang="en-US" sz="2400" b="0" i="0" smtClean="0">
                              <a:solidFill>
                                <a:srgbClr val="C00000"/>
                              </a:solidFill>
                              <a:latin typeface="+mn-lt"/>
                            </a:rPr>
                            <m:t>7+ </m:t>
                          </m:r>
                          <m:box>
                            <m:boxPr>
                              <m:ctrlPr>
                                <a:rPr lang="en-US" sz="2400" b="0" i="1" smtClean="0">
                                  <a:solidFill>
                                    <a:srgbClr val="C00000"/>
                                  </a:solidFill>
                                  <a:latin typeface="Cambria Math"/>
                                </a:rPr>
                              </m:ctrlPr>
                            </m:boxPr>
                            <m:e>
                              <m:argPr>
                                <m:argSz m:val="-1"/>
                              </m:argPr>
                              <m:f>
                                <m:fPr>
                                  <m:ctrlPr>
                                    <a:rPr lang="en-US" sz="2400" b="0" i="1" smtClean="0">
                                      <a:solidFill>
                                        <a:srgbClr val="C00000"/>
                                      </a:solidFill>
                                      <a:latin typeface="Cambria Math"/>
                                    </a:rPr>
                                  </m:ctrlPr>
                                </m:fPr>
                                <m:num>
                                  <m:r>
                                    <m:rPr>
                                      <m:nor/>
                                    </m:rPr>
                                    <a:rPr lang="en-US" sz="2400" b="0" i="0" smtClean="0">
                                      <a:solidFill>
                                        <a:srgbClr val="C00000"/>
                                      </a:solidFill>
                                      <a:latin typeface="+mn-lt"/>
                                    </a:rPr>
                                    <m:t>3</m:t>
                                  </m:r>
                                </m:num>
                                <m:den>
                                  <m:r>
                                    <m:rPr>
                                      <m:nor/>
                                    </m:rPr>
                                    <a:rPr lang="en-US" sz="2400" b="0" i="0" smtClean="0">
                                      <a:solidFill>
                                        <a:srgbClr val="C00000"/>
                                      </a:solidFill>
                                      <a:latin typeface="+mn-lt"/>
                                    </a:rPr>
                                    <m:t>4</m:t>
                                  </m:r>
                                </m:den>
                              </m:f>
                            </m:e>
                          </m:box>
                        </m:e>
                      </m:d>
                      <m:r>
                        <m:rPr>
                          <m:nor/>
                        </m:rPr>
                        <a:rPr lang="en-US" sz="2400" b="0" i="0" smtClean="0">
                          <a:solidFill>
                            <a:srgbClr val="C00000"/>
                          </a:solidFill>
                          <a:latin typeface="+mn-lt"/>
                        </a:rPr>
                        <m:t>in</m:t>
                      </m:r>
                      <m:r>
                        <m:rPr>
                          <m:nor/>
                        </m:rPr>
                        <a:rPr lang="en-US" sz="2400" b="0" i="0" smtClean="0">
                          <a:solidFill>
                            <a:srgbClr val="C00000"/>
                          </a:solidFill>
                          <a:latin typeface="+mn-lt"/>
                        </a:rPr>
                        <m:t>.</m:t>
                      </m:r>
                      <m:d>
                        <m:dPr>
                          <m:ctrlPr>
                            <a:rPr lang="en-US" sz="2400" b="0" i="1" smtClean="0">
                              <a:solidFill>
                                <a:srgbClr val="C00000"/>
                              </a:solidFill>
                              <a:latin typeface="Cambria Math"/>
                            </a:rPr>
                          </m:ctrlPr>
                        </m:dPr>
                        <m:e>
                          <m:f>
                            <m:fPr>
                              <m:ctrlPr>
                                <a:rPr lang="en-US" sz="2400" b="0" i="1" smtClean="0">
                                  <a:solidFill>
                                    <a:srgbClr val="C00000"/>
                                  </a:solidFill>
                                  <a:latin typeface="Cambria Math"/>
                                </a:rPr>
                              </m:ctrlPr>
                            </m:fPr>
                            <m:num>
                              <m:r>
                                <m:rPr>
                                  <m:nor/>
                                </m:rPr>
                                <a:rPr lang="en-US" sz="2400" b="0" i="0" smtClean="0">
                                  <a:solidFill>
                                    <a:srgbClr val="C00000"/>
                                  </a:solidFill>
                                  <a:latin typeface="+mn-lt"/>
                                </a:rPr>
                                <m:t>1 </m:t>
                              </m:r>
                              <m:r>
                                <m:rPr>
                                  <m:nor/>
                                </m:rPr>
                                <a:rPr lang="en-US" sz="2400" b="0" i="0" smtClean="0">
                                  <a:solidFill>
                                    <a:srgbClr val="C00000"/>
                                  </a:solidFill>
                                  <a:latin typeface="+mn-lt"/>
                                </a:rPr>
                                <m:t>ft</m:t>
                              </m:r>
                            </m:num>
                            <m:den>
                              <m:r>
                                <m:rPr>
                                  <m:nor/>
                                </m:rPr>
                                <a:rPr lang="en-US" sz="2400" b="0" i="0" smtClean="0">
                                  <a:solidFill>
                                    <a:srgbClr val="C00000"/>
                                  </a:solidFill>
                                  <a:latin typeface="+mn-lt"/>
                                </a:rPr>
                                <m:t>12 </m:t>
                              </m:r>
                              <m:r>
                                <m:rPr>
                                  <m:nor/>
                                </m:rPr>
                                <a:rPr lang="en-US" sz="2400" b="0" i="0" smtClean="0">
                                  <a:solidFill>
                                    <a:srgbClr val="C00000"/>
                                  </a:solidFill>
                                  <a:latin typeface="+mn-lt"/>
                                </a:rPr>
                                <m:t>in</m:t>
                              </m:r>
                              <m:r>
                                <m:rPr>
                                  <m:nor/>
                                </m:rPr>
                                <a:rPr lang="en-US" sz="2400" b="0" i="0" smtClean="0">
                                  <a:solidFill>
                                    <a:srgbClr val="C00000"/>
                                  </a:solidFill>
                                  <a:latin typeface="+mn-lt"/>
                                </a:rPr>
                                <m:t>.</m:t>
                              </m:r>
                            </m:den>
                          </m:f>
                        </m:e>
                      </m:d>
                    </m:oMath>
                  </m:oMathPara>
                </a14:m>
                <a:endParaRPr lang="en-US" sz="2400" b="0" i="1" dirty="0" smtClean="0">
                  <a:solidFill>
                    <a:srgbClr val="C00000"/>
                  </a:solidFill>
                  <a:latin typeface="+mn-lt"/>
                </a:endParaRPr>
              </a:p>
            </p:txBody>
          </p:sp>
        </mc:Choice>
        <mc:Fallback xmlns="">
          <p:sp>
            <p:nvSpPr>
              <p:cNvPr id="13" name="Rectangle 12"/>
              <p:cNvSpPr>
                <a:spLocks noRot="1" noChangeAspect="1" noMove="1" noResize="1" noEditPoints="1" noAdjustHandles="1" noChangeArrowheads="1" noChangeShapeType="1" noTextEdit="1"/>
              </p:cNvSpPr>
              <p:nvPr/>
            </p:nvSpPr>
            <p:spPr>
              <a:xfrm>
                <a:off x="2057400" y="3200400"/>
                <a:ext cx="5802682" cy="922176"/>
              </a:xfrm>
              <a:prstGeom prst="rect">
                <a:avLst/>
              </a:prstGeom>
              <a:blipFill rotWithShape="1">
                <a:blip r:embed="rId3" cstate="print"/>
                <a:stretch>
                  <a:fillRect/>
                </a:stretch>
              </a:blipFill>
            </p:spPr>
            <p:txBody>
              <a:bodyPr/>
              <a:lstStyle/>
              <a:p>
                <a:r>
                  <a:rPr lang="en-US">
                    <a:noFill/>
                  </a:rPr>
                  <a:t> </a:t>
                </a:r>
              </a:p>
            </p:txBody>
          </p:sp>
        </mc:Fallback>
      </mc:AlternateContent>
      <p:sp>
        <p:nvSpPr>
          <p:cNvPr id="34818" name="Rectangle 6"/>
          <p:cNvSpPr>
            <a:spLocks noChangeArrowheads="1"/>
          </p:cNvSpPr>
          <p:nvPr/>
        </p:nvSpPr>
        <p:spPr bwMode="auto">
          <a:xfrm>
            <a:off x="914400" y="3733800"/>
            <a:ext cx="7620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4819" name="Rectangle 2"/>
          <p:cNvSpPr txBox="1">
            <a:spLocks noChangeArrowheads="1"/>
          </p:cNvSpPr>
          <p:nvPr/>
        </p:nvSpPr>
        <p:spPr bwMode="auto">
          <a:xfrm>
            <a:off x="5334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dirty="0" smtClean="0">
                <a:solidFill>
                  <a:srgbClr val="333399"/>
                </a:solidFill>
                <a:latin typeface="Arial" charset="0"/>
              </a:rPr>
              <a:t>More Unit Conversions</a:t>
            </a:r>
          </a:p>
          <a:p>
            <a:pPr eaLnBrk="1" hangingPunct="1"/>
            <a:r>
              <a:rPr lang="en-US" sz="3600" b="0" dirty="0" smtClean="0">
                <a:solidFill>
                  <a:srgbClr val="333399"/>
                </a:solidFill>
                <a:latin typeface="Arial" charset="0"/>
              </a:rPr>
              <a:t>Feet and Inches</a:t>
            </a:r>
            <a:endParaRPr lang="en-US" sz="3600" b="0" dirty="0">
              <a:solidFill>
                <a:srgbClr val="333399"/>
              </a:solidFill>
              <a:latin typeface="Arial" charset="0"/>
            </a:endParaRPr>
          </a:p>
        </p:txBody>
      </p:sp>
      <p:pic>
        <p:nvPicPr>
          <p:cNvPr id="4" name="Picture 3"/>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5833" t="41279" b="42222"/>
          <a:stretch/>
        </p:blipFill>
        <p:spPr>
          <a:xfrm>
            <a:off x="342900" y="5486400"/>
            <a:ext cx="8610600" cy="1131518"/>
          </a:xfrm>
          <a:prstGeom prst="rect">
            <a:avLst/>
          </a:prstGeom>
        </p:spPr>
      </p:pic>
      <mc:AlternateContent xmlns:mc="http://schemas.openxmlformats.org/markup-compatibility/2006" xmlns:a14="http://schemas.microsoft.com/office/drawing/2010/main">
        <mc:Choice Requires="a14">
          <p:sp>
            <p:nvSpPr>
              <p:cNvPr id="10" name="Rectangle 4"/>
              <p:cNvSpPr>
                <a:spLocks noChangeArrowheads="1"/>
              </p:cNvSpPr>
              <p:nvPr/>
            </p:nvSpPr>
            <p:spPr bwMode="auto">
              <a:xfrm>
                <a:off x="533400" y="1489075"/>
                <a:ext cx="8077200" cy="5650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marL="914400" lvl="1" indent="-457200">
                  <a:spcBef>
                    <a:spcPct val="50000"/>
                  </a:spcBef>
                  <a:buFont typeface="Arial" charset="0"/>
                  <a:buChar char="•"/>
                </a:pPr>
                <a:r>
                  <a:rPr lang="en-US" sz="2800" b="0" dirty="0" smtClean="0">
                    <a:solidFill>
                      <a:schemeClr val="tx1"/>
                    </a:solidFill>
                    <a:latin typeface="Arial" charset="0"/>
                  </a:rPr>
                  <a:t>Convert 3 ft – 7 </a:t>
                </a:r>
                <a14:m>
                  <m:oMath xmlns:m="http://schemas.openxmlformats.org/officeDocument/2006/math">
                    <m:box>
                      <m:boxPr>
                        <m:ctrlPr>
                          <a:rPr lang="en-US" sz="2800" b="0" i="1" smtClean="0">
                            <a:solidFill>
                              <a:schemeClr val="tx1"/>
                            </a:solidFill>
                            <a:latin typeface="Cambria Math"/>
                          </a:rPr>
                        </m:ctrlPr>
                      </m:boxPr>
                      <m:e>
                        <m:argPr>
                          <m:argSz m:val="-1"/>
                        </m:argPr>
                        <m:f>
                          <m:fPr>
                            <m:ctrlPr>
                              <a:rPr lang="en-US" sz="2800" b="0" i="1" smtClean="0">
                                <a:solidFill>
                                  <a:schemeClr val="tx1"/>
                                </a:solidFill>
                                <a:latin typeface="Cambria Math"/>
                              </a:rPr>
                            </m:ctrlPr>
                          </m:fPr>
                          <m:num>
                            <m:r>
                              <a:rPr lang="en-US" sz="2800" b="0" i="1" smtClean="0">
                                <a:solidFill>
                                  <a:schemeClr val="tx1"/>
                                </a:solidFill>
                                <a:latin typeface="Cambria Math"/>
                              </a:rPr>
                              <m:t>3</m:t>
                            </m:r>
                          </m:num>
                          <m:den>
                            <m:r>
                              <a:rPr lang="en-US" sz="2800" b="0" i="1" smtClean="0">
                                <a:solidFill>
                                  <a:schemeClr val="tx1"/>
                                </a:solidFill>
                                <a:latin typeface="Cambria Math"/>
                              </a:rPr>
                              <m:t>4</m:t>
                            </m:r>
                          </m:den>
                        </m:f>
                      </m:e>
                    </m:box>
                  </m:oMath>
                </a14:m>
                <a:r>
                  <a:rPr lang="en-US" sz="2800" b="0" dirty="0" smtClean="0">
                    <a:solidFill>
                      <a:schemeClr val="tx1"/>
                    </a:solidFill>
                    <a:latin typeface="Arial" charset="0"/>
                  </a:rPr>
                  <a:t> in. to decimal </a:t>
                </a:r>
                <a:r>
                  <a:rPr lang="en-US" sz="2800" b="0" i="1" dirty="0" smtClean="0">
                    <a:solidFill>
                      <a:schemeClr val="tx1"/>
                    </a:solidFill>
                    <a:latin typeface="Arial" charset="0"/>
                  </a:rPr>
                  <a:t>feet</a:t>
                </a:r>
                <a:r>
                  <a:rPr lang="en-US" sz="2800" b="0" dirty="0" smtClean="0">
                    <a:solidFill>
                      <a:schemeClr val="tx1"/>
                    </a:solidFill>
                    <a:latin typeface="Arial" charset="0"/>
                  </a:rPr>
                  <a:t>:</a:t>
                </a:r>
              </a:p>
            </p:txBody>
          </p:sp>
        </mc:Choice>
        <mc:Fallback xmlns="">
          <p:sp>
            <p:nvSpPr>
              <p:cNvPr id="10" name="Rectangle 4"/>
              <p:cNvSpPr>
                <a:spLocks noRot="1" noChangeAspect="1" noMove="1" noResize="1" noEditPoints="1" noAdjustHandles="1" noChangeArrowheads="1" noChangeShapeType="1" noTextEdit="1"/>
              </p:cNvSpPr>
              <p:nvPr/>
            </p:nvSpPr>
            <p:spPr bwMode="auto">
              <a:xfrm>
                <a:off x="533400" y="1489075"/>
                <a:ext cx="8077200" cy="565091"/>
              </a:xfrm>
              <a:prstGeom prst="rect">
                <a:avLst/>
              </a:prstGeom>
              <a:blipFill rotWithShape="1">
                <a:blip r:embed="rId6" cstate="print"/>
                <a:stretch>
                  <a:fillRect t="-11828" b="-20430"/>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088715" y="2279933"/>
                <a:ext cx="5802682" cy="922176"/>
              </a:xfrm>
              <a:prstGeom prst="rect">
                <a:avLst/>
              </a:prstGeom>
            </p:spPr>
            <p:txBody>
              <a:bodyPr wrap="square">
                <a:spAutoFit/>
              </a:bodyPr>
              <a:lstStyle/>
              <a:p>
                <a:pPr>
                  <a:spcBef>
                    <a:spcPct val="50000"/>
                  </a:spcBef>
                </a:pPr>
                <a14:m>
                  <m:oMathPara xmlns:m="http://schemas.openxmlformats.org/officeDocument/2006/math">
                    <m:oMathParaPr>
                      <m:jc m:val="left"/>
                    </m:oMathParaPr>
                    <m:oMath xmlns:m="http://schemas.openxmlformats.org/officeDocument/2006/math">
                      <m:r>
                        <m:rPr>
                          <m:nor/>
                        </m:rPr>
                        <a:rPr lang="en-US" sz="2400" b="0" i="0" smtClean="0">
                          <a:solidFill>
                            <a:srgbClr val="C00000"/>
                          </a:solidFill>
                          <a:latin typeface="+mn-lt"/>
                        </a:rPr>
                        <m:t>3 </m:t>
                      </m:r>
                      <m:r>
                        <m:rPr>
                          <m:nor/>
                        </m:rPr>
                        <a:rPr lang="en-US" sz="2400" b="0" i="0" smtClean="0">
                          <a:solidFill>
                            <a:srgbClr val="C00000"/>
                          </a:solidFill>
                          <a:latin typeface="+mn-lt"/>
                        </a:rPr>
                        <m:t>ft</m:t>
                      </m:r>
                      <m:r>
                        <m:rPr>
                          <m:nor/>
                        </m:rPr>
                        <a:rPr lang="en-US" sz="2400" b="0" i="0" smtClean="0">
                          <a:solidFill>
                            <a:srgbClr val="C00000"/>
                          </a:solidFill>
                          <a:latin typeface="+mn-lt"/>
                        </a:rPr>
                        <m:t> − 7</m:t>
                      </m:r>
                      <m:box>
                        <m:boxPr>
                          <m:ctrlPr>
                            <a:rPr lang="en-US" sz="2400" i="1" smtClean="0">
                              <a:solidFill>
                                <a:srgbClr val="C00000"/>
                              </a:solidFill>
                              <a:latin typeface="Cambria Math"/>
                            </a:rPr>
                          </m:ctrlPr>
                        </m:boxPr>
                        <m:e>
                          <m:argPr>
                            <m:argSz m:val="-1"/>
                          </m:argPr>
                          <m:f>
                            <m:fPr>
                              <m:ctrlPr>
                                <a:rPr lang="en-US" sz="2400" i="1">
                                  <a:solidFill>
                                    <a:srgbClr val="C00000"/>
                                  </a:solidFill>
                                  <a:latin typeface="Cambria Math"/>
                                </a:rPr>
                              </m:ctrlPr>
                            </m:fPr>
                            <m:num>
                              <m:r>
                                <a:rPr lang="en-US" sz="2400" i="1">
                                  <a:solidFill>
                                    <a:srgbClr val="C00000"/>
                                  </a:solidFill>
                                  <a:latin typeface="Cambria Math"/>
                                </a:rPr>
                                <m:t>3</m:t>
                              </m:r>
                            </m:num>
                            <m:den>
                              <m:r>
                                <a:rPr lang="en-US" sz="2400" i="1">
                                  <a:solidFill>
                                    <a:srgbClr val="C00000"/>
                                  </a:solidFill>
                                  <a:latin typeface="Cambria Math"/>
                                </a:rPr>
                                <m:t>4</m:t>
                              </m:r>
                            </m:den>
                          </m:f>
                          <m:r>
                            <a:rPr lang="en-US" sz="2400" b="0" i="1" smtClean="0">
                              <a:solidFill>
                                <a:srgbClr val="C00000"/>
                              </a:solidFill>
                              <a:latin typeface="Cambria Math"/>
                            </a:rPr>
                            <m:t> </m:t>
                          </m:r>
                        </m:e>
                      </m:box>
                      <m:r>
                        <m:rPr>
                          <m:nor/>
                        </m:rPr>
                        <a:rPr lang="en-US" sz="2400" b="0" i="0" smtClean="0">
                          <a:solidFill>
                            <a:srgbClr val="C00000"/>
                          </a:solidFill>
                          <a:latin typeface="+mn-lt"/>
                        </a:rPr>
                        <m:t>in</m:t>
                      </m:r>
                      <m:r>
                        <m:rPr>
                          <m:nor/>
                        </m:rPr>
                        <a:rPr lang="en-US" sz="2400" b="0" i="0" smtClean="0">
                          <a:solidFill>
                            <a:srgbClr val="C00000"/>
                          </a:solidFill>
                          <a:latin typeface="+mn-lt"/>
                        </a:rPr>
                        <m:t>.    = 3 </m:t>
                      </m:r>
                      <m:r>
                        <m:rPr>
                          <m:nor/>
                        </m:rPr>
                        <a:rPr lang="en-US" sz="2400" b="0" i="0" smtClean="0">
                          <a:solidFill>
                            <a:srgbClr val="C00000"/>
                          </a:solidFill>
                          <a:latin typeface="+mn-lt"/>
                        </a:rPr>
                        <m:t>ft</m:t>
                      </m:r>
                      <m:r>
                        <m:rPr>
                          <m:nor/>
                        </m:rPr>
                        <a:rPr lang="en-US" sz="2400" b="0" i="0" smtClean="0">
                          <a:solidFill>
                            <a:srgbClr val="C00000"/>
                          </a:solidFill>
                          <a:latin typeface="+mn-lt"/>
                        </a:rPr>
                        <m:t> + 7</m:t>
                      </m:r>
                      <m:box>
                        <m:boxPr>
                          <m:ctrlPr>
                            <a:rPr lang="en-US" sz="2400" b="0" i="1" smtClean="0">
                              <a:solidFill>
                                <a:srgbClr val="C00000"/>
                              </a:solidFill>
                              <a:latin typeface="Cambria Math"/>
                            </a:rPr>
                          </m:ctrlPr>
                        </m:boxPr>
                        <m:e>
                          <m:argPr>
                            <m:argSz m:val="-1"/>
                          </m:argPr>
                          <m:f>
                            <m:fPr>
                              <m:ctrlPr>
                                <a:rPr lang="en-US" sz="2400" b="0" i="1" smtClean="0">
                                  <a:solidFill>
                                    <a:srgbClr val="C00000"/>
                                  </a:solidFill>
                                  <a:latin typeface="Cambria Math"/>
                                </a:rPr>
                              </m:ctrlPr>
                            </m:fPr>
                            <m:num>
                              <m:r>
                                <m:rPr>
                                  <m:nor/>
                                </m:rPr>
                                <a:rPr lang="en-US" sz="2400" b="0" i="0" smtClean="0">
                                  <a:solidFill>
                                    <a:srgbClr val="C00000"/>
                                  </a:solidFill>
                                  <a:latin typeface="+mn-lt"/>
                                </a:rPr>
                                <m:t>3</m:t>
                              </m:r>
                            </m:num>
                            <m:den>
                              <m:r>
                                <m:rPr>
                                  <m:nor/>
                                </m:rPr>
                                <a:rPr lang="en-US" sz="2400" b="0" i="0" smtClean="0">
                                  <a:solidFill>
                                    <a:srgbClr val="C00000"/>
                                  </a:solidFill>
                                  <a:latin typeface="+mn-lt"/>
                                </a:rPr>
                                <m:t>4</m:t>
                              </m:r>
                            </m:den>
                          </m:f>
                        </m:e>
                      </m:box>
                      <m:r>
                        <m:rPr>
                          <m:nor/>
                        </m:rPr>
                        <a:rPr lang="en-US" sz="2400" b="0" i="0" smtClean="0">
                          <a:solidFill>
                            <a:srgbClr val="C00000"/>
                          </a:solidFill>
                          <a:latin typeface="+mn-lt"/>
                        </a:rPr>
                        <m:t> </m:t>
                      </m:r>
                      <m:r>
                        <m:rPr>
                          <m:nor/>
                        </m:rPr>
                        <a:rPr lang="en-US" sz="2400" b="0" i="0" smtClean="0">
                          <a:solidFill>
                            <a:srgbClr val="C00000"/>
                          </a:solidFill>
                          <a:latin typeface="+mn-lt"/>
                        </a:rPr>
                        <m:t>in</m:t>
                      </m:r>
                      <m:r>
                        <m:rPr>
                          <m:nor/>
                        </m:rPr>
                        <a:rPr lang="en-US" sz="2400" b="0" i="0" smtClean="0">
                          <a:solidFill>
                            <a:srgbClr val="C00000"/>
                          </a:solidFill>
                          <a:latin typeface="+mn-lt"/>
                        </a:rPr>
                        <m:t>.</m:t>
                      </m:r>
                      <m:d>
                        <m:dPr>
                          <m:ctrlPr>
                            <a:rPr lang="en-US" sz="2400" b="0" i="1" smtClean="0">
                              <a:solidFill>
                                <a:srgbClr val="C00000"/>
                              </a:solidFill>
                              <a:latin typeface="Cambria Math"/>
                            </a:rPr>
                          </m:ctrlPr>
                        </m:dPr>
                        <m:e>
                          <m:f>
                            <m:fPr>
                              <m:ctrlPr>
                                <a:rPr lang="en-US" sz="2400" b="0" i="1" smtClean="0">
                                  <a:solidFill>
                                    <a:srgbClr val="C00000"/>
                                  </a:solidFill>
                                  <a:latin typeface="Cambria Math"/>
                                </a:rPr>
                              </m:ctrlPr>
                            </m:fPr>
                            <m:num>
                              <m:r>
                                <m:rPr>
                                  <m:nor/>
                                </m:rPr>
                                <a:rPr lang="en-US" sz="2400" b="0" i="0" smtClean="0">
                                  <a:solidFill>
                                    <a:srgbClr val="C00000"/>
                                  </a:solidFill>
                                  <a:latin typeface="+mn-lt"/>
                                </a:rPr>
                                <m:t>1 </m:t>
                              </m:r>
                              <m:r>
                                <m:rPr>
                                  <m:nor/>
                                </m:rPr>
                                <a:rPr lang="en-US" sz="2400" b="0" i="0" smtClean="0">
                                  <a:solidFill>
                                    <a:srgbClr val="C00000"/>
                                  </a:solidFill>
                                  <a:latin typeface="+mn-lt"/>
                                </a:rPr>
                                <m:t>ft</m:t>
                              </m:r>
                            </m:num>
                            <m:den>
                              <m:r>
                                <m:rPr>
                                  <m:nor/>
                                </m:rPr>
                                <a:rPr lang="en-US" sz="2400" b="0" i="0" smtClean="0">
                                  <a:solidFill>
                                    <a:srgbClr val="C00000"/>
                                  </a:solidFill>
                                  <a:latin typeface="+mn-lt"/>
                                </a:rPr>
                                <m:t>12 </m:t>
                              </m:r>
                              <m:r>
                                <m:rPr>
                                  <m:nor/>
                                </m:rPr>
                                <a:rPr lang="en-US" sz="2400" b="0" i="0" smtClean="0">
                                  <a:solidFill>
                                    <a:srgbClr val="C00000"/>
                                  </a:solidFill>
                                  <a:latin typeface="+mn-lt"/>
                                </a:rPr>
                                <m:t>in</m:t>
                              </m:r>
                              <m:r>
                                <m:rPr>
                                  <m:nor/>
                                </m:rPr>
                                <a:rPr lang="en-US" sz="2400" b="0" i="0" smtClean="0">
                                  <a:solidFill>
                                    <a:srgbClr val="C00000"/>
                                  </a:solidFill>
                                  <a:latin typeface="+mn-lt"/>
                                </a:rPr>
                                <m:t>.</m:t>
                              </m:r>
                            </m:den>
                          </m:f>
                        </m:e>
                      </m:d>
                    </m:oMath>
                  </m:oMathPara>
                </a14:m>
                <a:endParaRPr lang="en-US" sz="2400" b="0" i="1" dirty="0" smtClean="0">
                  <a:solidFill>
                    <a:srgbClr val="C00000"/>
                  </a:solidFill>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2088715" y="2279933"/>
                <a:ext cx="5802682" cy="922176"/>
              </a:xfrm>
              <a:prstGeom prst="rect">
                <a:avLst/>
              </a:prstGeom>
              <a:blipFill rotWithShape="1">
                <a:blip r:embed="rId7" cstate="print"/>
                <a:stretch>
                  <a:fillRect/>
                </a:stretch>
              </a:blipFill>
            </p:spPr>
            <p:txBody>
              <a:bodyPr/>
              <a:lstStyle/>
              <a:p>
                <a:r>
                  <a:rPr lang="en-US">
                    <a:noFill/>
                  </a:rPr>
                  <a:t> </a:t>
                </a:r>
              </a:p>
            </p:txBody>
          </p:sp>
        </mc:Fallback>
      </mc:AlternateContent>
      <p:cxnSp>
        <p:nvCxnSpPr>
          <p:cNvPr id="11" name="Straight Connector 10"/>
          <p:cNvCxnSpPr/>
          <p:nvPr/>
        </p:nvCxnSpPr>
        <p:spPr bwMode="auto">
          <a:xfrm flipV="1">
            <a:off x="5985353" y="3581400"/>
            <a:ext cx="263047" cy="228600"/>
          </a:xfrm>
          <a:prstGeom prst="line">
            <a:avLst/>
          </a:prstGeom>
          <a:solidFill>
            <a:schemeClr val="accent1"/>
          </a:solidFill>
          <a:ln w="25400" cap="flat" cmpd="sng" algn="ctr">
            <a:solidFill>
              <a:srgbClr val="003FBE"/>
            </a:solidFill>
            <a:prstDash val="solid"/>
            <a:round/>
            <a:headEnd type="none" w="med" len="med"/>
            <a:tailEnd type="none" w="med" len="med"/>
          </a:ln>
          <a:effectLst/>
        </p:spPr>
      </p:cxnSp>
      <p:cxnSp>
        <p:nvCxnSpPr>
          <p:cNvPr id="12" name="Straight Connector 11"/>
          <p:cNvCxnSpPr/>
          <p:nvPr/>
        </p:nvCxnSpPr>
        <p:spPr bwMode="auto">
          <a:xfrm flipV="1">
            <a:off x="6934200" y="3733800"/>
            <a:ext cx="263047" cy="228600"/>
          </a:xfrm>
          <a:prstGeom prst="line">
            <a:avLst/>
          </a:prstGeom>
          <a:solidFill>
            <a:schemeClr val="accent1"/>
          </a:solidFill>
          <a:ln w="25400" cap="flat" cmpd="sng" algn="ctr">
            <a:solidFill>
              <a:srgbClr val="003FBE"/>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4" name="Rectangle 13"/>
              <p:cNvSpPr/>
              <p:nvPr/>
            </p:nvSpPr>
            <p:spPr>
              <a:xfrm>
                <a:off x="2057400" y="3810000"/>
                <a:ext cx="5802682" cy="1384995"/>
              </a:xfrm>
              <a:prstGeom prst="rect">
                <a:avLst/>
              </a:prstGeom>
            </p:spPr>
            <p:txBody>
              <a:bodyPr wrap="square">
                <a:spAutoFit/>
              </a:bodyPr>
              <a:lstStyle/>
              <a:p>
                <a:pPr lvl="4">
                  <a:spcBef>
                    <a:spcPct val="50000"/>
                  </a:spcBef>
                </a:pPr>
                <a:endParaRPr lang="en-US" sz="2400" b="0" i="1" dirty="0" smtClean="0">
                  <a:solidFill>
                    <a:srgbClr val="C00000"/>
                  </a:solidFill>
                  <a:latin typeface="+mn-lt"/>
                </a:endParaRPr>
              </a:p>
              <a:p>
                <a:pPr lvl="4">
                  <a:spcBef>
                    <a:spcPct val="50000"/>
                  </a:spcBef>
                </a:pPr>
                <a14:m>
                  <m:oMathPara xmlns:m="http://schemas.openxmlformats.org/officeDocument/2006/math">
                    <m:oMathParaPr>
                      <m:jc m:val="left"/>
                    </m:oMathParaPr>
                    <m:oMath xmlns:m="http://schemas.openxmlformats.org/officeDocument/2006/math">
                      <m:r>
                        <m:rPr>
                          <m:nor/>
                        </m:rPr>
                        <a:rPr lang="en-US" sz="2400" b="0" i="0" smtClean="0">
                          <a:solidFill>
                            <a:srgbClr val="C00000"/>
                          </a:solidFill>
                          <a:latin typeface="+mn-lt"/>
                        </a:rPr>
                        <m:t>= 3 </m:t>
                      </m:r>
                      <m:r>
                        <m:rPr>
                          <m:nor/>
                        </m:rPr>
                        <a:rPr lang="en-US" sz="2400" b="0" i="0" smtClean="0">
                          <a:solidFill>
                            <a:srgbClr val="C00000"/>
                          </a:solidFill>
                          <a:latin typeface="+mn-lt"/>
                        </a:rPr>
                        <m:t>ft</m:t>
                      </m:r>
                      <m:r>
                        <m:rPr>
                          <m:nor/>
                        </m:rPr>
                        <a:rPr lang="en-US" sz="2400" b="0" i="0" smtClean="0">
                          <a:solidFill>
                            <a:srgbClr val="C00000"/>
                          </a:solidFill>
                          <a:latin typeface="+mn-lt"/>
                        </a:rPr>
                        <m:t> + 0.65 </m:t>
                      </m:r>
                      <m:r>
                        <m:rPr>
                          <m:nor/>
                        </m:rPr>
                        <a:rPr lang="en-US" sz="2400" b="0" i="0" smtClean="0">
                          <a:solidFill>
                            <a:srgbClr val="C00000"/>
                          </a:solidFill>
                          <a:latin typeface="+mn-lt"/>
                        </a:rPr>
                        <m:t>ft</m:t>
                      </m:r>
                    </m:oMath>
                  </m:oMathPara>
                </a14:m>
                <a:endParaRPr lang="en-US" sz="2400" b="0" i="1" dirty="0" smtClean="0">
                  <a:solidFill>
                    <a:srgbClr val="C00000"/>
                  </a:solidFill>
                  <a:latin typeface="+mn-lt"/>
                </a:endParaRPr>
              </a:p>
              <a:p>
                <a:pPr lvl="4">
                  <a:spcBef>
                    <a:spcPct val="50000"/>
                  </a:spcBef>
                </a:pPr>
                <a:r>
                  <a:rPr lang="en-US" sz="2400" b="0" dirty="0" smtClean="0">
                    <a:solidFill>
                      <a:srgbClr val="C00000"/>
                    </a:solidFill>
                  </a:rPr>
                  <a:t>= 3.65 ft</a:t>
                </a:r>
                <a14:m>
                  <m:oMath xmlns:m="http://schemas.openxmlformats.org/officeDocument/2006/math">
                    <m:r>
                      <a:rPr lang="en-US" sz="2400" b="0" i="1" smtClean="0">
                        <a:solidFill>
                          <a:srgbClr val="C00000"/>
                        </a:solidFill>
                        <a:latin typeface="Cambria Math"/>
                      </a:rPr>
                      <m:t>  </m:t>
                    </m:r>
                  </m:oMath>
                </a14:m>
                <a:endParaRPr lang="en-US" sz="2400" dirty="0" smtClean="0"/>
              </a:p>
            </p:txBody>
          </p:sp>
        </mc:Choice>
        <mc:Fallback xmlns="">
          <p:sp>
            <p:nvSpPr>
              <p:cNvPr id="14" name="Rectangle 13"/>
              <p:cNvSpPr>
                <a:spLocks noRot="1" noChangeAspect="1" noMove="1" noResize="1" noEditPoints="1" noAdjustHandles="1" noChangeArrowheads="1" noChangeShapeType="1" noTextEdit="1"/>
              </p:cNvSpPr>
              <p:nvPr/>
            </p:nvSpPr>
            <p:spPr>
              <a:xfrm>
                <a:off x="2057400" y="3810000"/>
                <a:ext cx="5802682" cy="1384995"/>
              </a:xfrm>
              <a:prstGeom prst="rect">
                <a:avLst/>
              </a:prstGeom>
              <a:blipFill rotWithShape="1">
                <a:blip r:embed="rId8" cstate="print"/>
                <a:stretch>
                  <a:fillRect b="-9692"/>
                </a:stretch>
              </a:blipFill>
            </p:spPr>
            <p:txBody>
              <a:bodyPr/>
              <a:lstStyle/>
              <a:p>
                <a:r>
                  <a:rPr lang="en-US">
                    <a:noFill/>
                  </a:rPr>
                  <a:t> </a:t>
                </a:r>
              </a:p>
            </p:txBody>
          </p:sp>
        </mc:Fallback>
      </mc:AlternateContent>
    </p:spTree>
    <p:extLst>
      <p:ext uri="{BB962C8B-B14F-4D97-AF65-F5344CB8AC3E}">
        <p14:creationId xmlns:p14="http://schemas.microsoft.com/office/powerpoint/2010/main" val="174797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4"/>
          <p:cNvSpPr>
            <a:spLocks noChangeArrowheads="1"/>
          </p:cNvSpPr>
          <p:nvPr/>
        </p:nvSpPr>
        <p:spPr bwMode="auto">
          <a:xfrm>
            <a:off x="428006" y="1608630"/>
            <a:ext cx="8458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3200" b="0" dirty="0" smtClean="0">
                <a:solidFill>
                  <a:schemeClr val="tx1"/>
                </a:solidFill>
                <a:latin typeface="Arial" charset="0"/>
              </a:rPr>
              <a:t>Use equivalency of units to create conversion factors</a:t>
            </a:r>
            <a:endParaRPr lang="en-US" sz="2400" b="0" dirty="0" smtClean="0">
              <a:solidFill>
                <a:srgbClr val="000000"/>
              </a:solidFill>
              <a:latin typeface="Arial" charset="0"/>
            </a:endParaRPr>
          </a:p>
        </p:txBody>
      </p:sp>
      <p:sp>
        <p:nvSpPr>
          <p:cNvPr id="20" name="Line Callout 1 19"/>
          <p:cNvSpPr/>
          <p:nvPr/>
        </p:nvSpPr>
        <p:spPr bwMode="auto">
          <a:xfrm>
            <a:off x="822023" y="5486400"/>
            <a:ext cx="1572159" cy="399458"/>
          </a:xfrm>
          <a:prstGeom prst="borderCallout1">
            <a:avLst>
              <a:gd name="adj1" fmla="val -124162"/>
              <a:gd name="adj2" fmla="val 152452"/>
              <a:gd name="adj3" fmla="val 53739"/>
              <a:gd name="adj4" fmla="val 99343"/>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17" name="Rectangle 16"/>
          <p:cNvSpPr/>
          <p:nvPr/>
        </p:nvSpPr>
        <p:spPr>
          <a:xfrm>
            <a:off x="914400" y="5486400"/>
            <a:ext cx="1572158" cy="400110"/>
          </a:xfrm>
          <a:prstGeom prst="rect">
            <a:avLst/>
          </a:prstGeom>
        </p:spPr>
        <p:txBody>
          <a:bodyPr wrap="square">
            <a:spAutoFit/>
          </a:bodyPr>
          <a:lstStyle/>
          <a:p>
            <a:r>
              <a:rPr lang="en-US" sz="2000" b="0" dirty="0" smtClean="0"/>
              <a:t>Given Unit</a:t>
            </a:r>
            <a:endParaRPr lang="en-US" sz="2000" b="0" dirty="0"/>
          </a:p>
        </p:txBody>
      </p:sp>
      <p:sp>
        <p:nvSpPr>
          <p:cNvPr id="3" name="Rectangle 2"/>
          <p:cNvSpPr/>
          <p:nvPr/>
        </p:nvSpPr>
        <p:spPr>
          <a:xfrm>
            <a:off x="428006" y="2706436"/>
            <a:ext cx="7924800" cy="523220"/>
          </a:xfrm>
          <a:prstGeom prst="rect">
            <a:avLst/>
          </a:prstGeom>
        </p:spPr>
        <p:txBody>
          <a:bodyPr wrap="square">
            <a:spAutoFit/>
          </a:bodyPr>
          <a:lstStyle/>
          <a:p>
            <a:pPr marL="457200" indent="-457200">
              <a:spcBef>
                <a:spcPct val="50000"/>
              </a:spcBef>
              <a:buFont typeface="Arial" charset="0"/>
              <a:buChar char="•"/>
            </a:pPr>
            <a:r>
              <a:rPr lang="en-US" sz="2800" dirty="0" smtClean="0">
                <a:solidFill>
                  <a:srgbClr val="000000"/>
                </a:solidFill>
              </a:rPr>
              <a:t>I</a:t>
            </a:r>
            <a:r>
              <a:rPr lang="en-US" sz="2800" b="0" dirty="0" smtClean="0">
                <a:solidFill>
                  <a:srgbClr val="000000"/>
                </a:solidFill>
                <a:latin typeface="Arial" charset="0"/>
              </a:rPr>
              <a:t>nches to centimeters: </a:t>
            </a:r>
            <a:endParaRPr lang="en-US" sz="2800" b="0" dirty="0" smtClean="0">
              <a:solidFill>
                <a:srgbClr val="C00000"/>
              </a:solidFill>
              <a:latin typeface="+mn-lt"/>
            </a:endParaRPr>
          </a:p>
        </p:txBody>
      </p:sp>
      <mc:AlternateContent xmlns:mc="http://schemas.openxmlformats.org/markup-compatibility/2006" xmlns:a14="http://schemas.microsoft.com/office/drawing/2010/main">
        <mc:Choice Requires="a14">
          <p:sp>
            <p:nvSpPr>
              <p:cNvPr id="2" name="Rectangle 1"/>
              <p:cNvSpPr/>
              <p:nvPr/>
            </p:nvSpPr>
            <p:spPr>
              <a:xfrm>
                <a:off x="2462995" y="4085851"/>
                <a:ext cx="1563248" cy="9151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i="1">
                              <a:solidFill>
                                <a:srgbClr val="C00000"/>
                              </a:solidFill>
                              <a:latin typeface="Cambria Math"/>
                            </a:rPr>
                          </m:ctrlPr>
                        </m:fPr>
                        <m:num>
                          <m:r>
                            <m:rPr>
                              <m:nor/>
                            </m:rPr>
                            <a:rPr lang="en-US" sz="2800" b="0" i="0" smtClean="0">
                              <a:solidFill>
                                <a:srgbClr val="C00000"/>
                              </a:solidFill>
                              <a:latin typeface="+mn-lt"/>
                            </a:rPr>
                            <m:t>2.54 </m:t>
                          </m:r>
                          <m:r>
                            <m:rPr>
                              <m:nor/>
                            </m:rPr>
                            <a:rPr lang="en-US" sz="2800" b="0" i="0" smtClean="0">
                              <a:solidFill>
                                <a:srgbClr val="C00000"/>
                              </a:solidFill>
                              <a:latin typeface="+mn-lt"/>
                            </a:rPr>
                            <m:t>cm</m:t>
                          </m:r>
                        </m:num>
                        <m:den>
                          <m:r>
                            <m:rPr>
                              <m:nor/>
                            </m:rPr>
                            <a:rPr lang="en-US" sz="2800">
                              <a:solidFill>
                                <a:srgbClr val="C00000"/>
                              </a:solidFill>
                              <a:latin typeface="+mn-lt"/>
                            </a:rPr>
                            <m:t>1 </m:t>
                          </m:r>
                          <m:r>
                            <m:rPr>
                              <m:nor/>
                            </m:rPr>
                            <a:rPr lang="en-US" sz="2800" b="0" i="0" smtClean="0">
                              <a:solidFill>
                                <a:srgbClr val="C00000"/>
                              </a:solidFill>
                              <a:latin typeface="+mn-lt"/>
                            </a:rPr>
                            <m:t>in</m:t>
                          </m:r>
                          <m:r>
                            <m:rPr>
                              <m:nor/>
                            </m:rPr>
                            <a:rPr lang="en-US" sz="2800" b="0" i="0" smtClean="0">
                              <a:solidFill>
                                <a:srgbClr val="C00000"/>
                              </a:solidFill>
                              <a:latin typeface="+mn-lt"/>
                            </a:rPr>
                            <m:t>. </m:t>
                          </m:r>
                        </m:den>
                      </m:f>
                    </m:oMath>
                  </m:oMathPara>
                </a14:m>
                <a:endParaRPr lang="en-US" sz="2800" dirty="0">
                  <a:latin typeface="+mn-lt"/>
                </a:endParaRPr>
              </a:p>
            </p:txBody>
          </p:sp>
        </mc:Choice>
        <mc:Fallback xmlns="">
          <p:sp>
            <p:nvSpPr>
              <p:cNvPr id="2" name="Rectangle 1"/>
              <p:cNvSpPr>
                <a:spLocks noRot="1" noChangeAspect="1" noMove="1" noResize="1" noEditPoints="1" noAdjustHandles="1" noChangeArrowheads="1" noChangeShapeType="1" noTextEdit="1"/>
              </p:cNvSpPr>
              <p:nvPr/>
            </p:nvSpPr>
            <p:spPr>
              <a:xfrm>
                <a:off x="2462995" y="4085851"/>
                <a:ext cx="1563248" cy="915122"/>
              </a:xfrm>
              <a:prstGeom prst="rect">
                <a:avLst/>
              </a:prstGeom>
              <a:blipFill rotWithShape="1">
                <a:blip r:embed="rId3" cstate="print"/>
                <a:stretch>
                  <a:fillRect/>
                </a:stretch>
              </a:blipFill>
            </p:spPr>
            <p:txBody>
              <a:bodyPr/>
              <a:lstStyle/>
              <a:p>
                <a:r>
                  <a:rPr lang="en-US">
                    <a:noFill/>
                  </a:rPr>
                  <a:t> </a:t>
                </a:r>
              </a:p>
            </p:txBody>
          </p:sp>
        </mc:Fallback>
      </mc:AlternateContent>
      <p:sp>
        <p:nvSpPr>
          <p:cNvPr id="14" name="Rectangle 2"/>
          <p:cNvSpPr txBox="1">
            <a:spLocks noChangeArrowheads="1"/>
          </p:cNvSpPr>
          <p:nvPr/>
        </p:nvSpPr>
        <p:spPr bwMode="auto">
          <a:xfrm>
            <a:off x="363495" y="290513"/>
            <a:ext cx="8267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dirty="0" smtClean="0">
                <a:solidFill>
                  <a:srgbClr val="333399"/>
                </a:solidFill>
                <a:latin typeface="Arial" charset="0"/>
              </a:rPr>
              <a:t>Unit Conversions</a:t>
            </a:r>
            <a:r>
              <a:rPr lang="en-US" dirty="0">
                <a:solidFill>
                  <a:srgbClr val="333399"/>
                </a:solidFill>
                <a:latin typeface="Arial" charset="0"/>
              </a:rPr>
              <a:t/>
            </a:r>
            <a:br>
              <a:rPr lang="en-US" dirty="0">
                <a:solidFill>
                  <a:srgbClr val="333399"/>
                </a:solidFill>
                <a:latin typeface="Arial" charset="0"/>
              </a:rPr>
            </a:br>
            <a:r>
              <a:rPr lang="en-US" sz="3600" b="0" dirty="0" smtClean="0">
                <a:solidFill>
                  <a:srgbClr val="333399"/>
                </a:solidFill>
                <a:latin typeface="Arial" charset="0"/>
              </a:rPr>
              <a:t>Between U S and SI Systems</a:t>
            </a:r>
            <a:endParaRPr lang="en-US" sz="3600" b="0" dirty="0">
              <a:solidFill>
                <a:srgbClr val="333399"/>
              </a:solidFill>
              <a:latin typeface="Arial" charset="0"/>
            </a:endParaRPr>
          </a:p>
        </p:txBody>
      </p:sp>
      <p:pic>
        <p:nvPicPr>
          <p:cNvPr id="1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6938" y="2183990"/>
            <a:ext cx="3000375" cy="255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Line Callout 1 17"/>
          <p:cNvSpPr/>
          <p:nvPr/>
        </p:nvSpPr>
        <p:spPr bwMode="auto">
          <a:xfrm>
            <a:off x="669269" y="3470493"/>
            <a:ext cx="1771072" cy="404575"/>
          </a:xfrm>
          <a:prstGeom prst="borderCallout1">
            <a:avLst>
              <a:gd name="adj1" fmla="val 140586"/>
              <a:gd name="adj2" fmla="val 156876"/>
              <a:gd name="adj3" fmla="val 44894"/>
              <a:gd name="adj4" fmla="val 99011"/>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9" name="TextBox 18"/>
          <p:cNvSpPr txBox="1"/>
          <p:nvPr/>
        </p:nvSpPr>
        <p:spPr>
          <a:xfrm>
            <a:off x="746072" y="3487945"/>
            <a:ext cx="1671615" cy="400110"/>
          </a:xfrm>
          <a:prstGeom prst="rect">
            <a:avLst/>
          </a:prstGeom>
          <a:noFill/>
          <a:ln>
            <a:noFill/>
          </a:ln>
        </p:spPr>
        <p:txBody>
          <a:bodyPr wrap="square" rtlCol="0">
            <a:spAutoFit/>
          </a:bodyPr>
          <a:lstStyle/>
          <a:p>
            <a:r>
              <a:rPr lang="en-US" sz="2000" b="0" dirty="0" smtClean="0"/>
              <a:t>Desired Unit</a:t>
            </a:r>
            <a:endParaRPr lang="en-US" sz="2000" b="0" dirty="0"/>
          </a:p>
        </p:txBody>
      </p:sp>
      <p:sp>
        <p:nvSpPr>
          <p:cNvPr id="21" name="Rectangle 20"/>
          <p:cNvSpPr/>
          <p:nvPr/>
        </p:nvSpPr>
        <p:spPr bwMode="auto">
          <a:xfrm>
            <a:off x="5811857" y="3352800"/>
            <a:ext cx="2133600" cy="38789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cxnSp>
        <p:nvCxnSpPr>
          <p:cNvPr id="6" name="Straight Arrow Connector 5"/>
          <p:cNvCxnSpPr>
            <a:stCxn id="21" idx="1"/>
          </p:cNvCxnSpPr>
          <p:nvPr/>
        </p:nvCxnSpPr>
        <p:spPr>
          <a:xfrm flipH="1">
            <a:off x="4038601" y="3546749"/>
            <a:ext cx="1773256" cy="886743"/>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4" name="Oval 23"/>
          <p:cNvSpPr/>
          <p:nvPr/>
        </p:nvSpPr>
        <p:spPr bwMode="auto">
          <a:xfrm>
            <a:off x="2406419" y="3843216"/>
            <a:ext cx="1632181" cy="1500510"/>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25" name="TextBox 24"/>
          <p:cNvSpPr txBox="1"/>
          <p:nvPr/>
        </p:nvSpPr>
        <p:spPr>
          <a:xfrm>
            <a:off x="4359367" y="5701360"/>
            <a:ext cx="2089058" cy="584775"/>
          </a:xfrm>
          <a:prstGeom prst="rect">
            <a:avLst/>
          </a:prstGeom>
          <a:noFill/>
        </p:spPr>
        <p:txBody>
          <a:bodyPr wrap="square" rtlCol="0">
            <a:spAutoFit/>
          </a:bodyPr>
          <a:lstStyle/>
          <a:p>
            <a:r>
              <a:rPr lang="en-US" sz="3200" dirty="0" smtClean="0"/>
              <a:t>Equal to 1</a:t>
            </a:r>
            <a:endParaRPr lang="en-US" sz="3200" dirty="0"/>
          </a:p>
        </p:txBody>
      </p:sp>
      <p:sp>
        <p:nvSpPr>
          <p:cNvPr id="26" name="Right Arrow 25"/>
          <p:cNvSpPr/>
          <p:nvPr/>
        </p:nvSpPr>
        <p:spPr bwMode="auto">
          <a:xfrm rot="13748625">
            <a:off x="3612537" y="5251878"/>
            <a:ext cx="795368" cy="400110"/>
          </a:xfrm>
          <a:prstGeom prst="rightArrow">
            <a:avLst/>
          </a:prstGeom>
          <a:solidFill>
            <a:srgbClr val="003FB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Tree>
    <p:extLst>
      <p:ext uri="{BB962C8B-B14F-4D97-AF65-F5344CB8AC3E}">
        <p14:creationId xmlns:p14="http://schemas.microsoft.com/office/powerpoint/2010/main" val="6922980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2000"/>
                                        <p:tgtEl>
                                          <p:spTgt spid="21"/>
                                        </p:tgtEl>
                                      </p:cBhvr>
                                    </p:animEffect>
                                  </p:childTnLst>
                                </p:cTn>
                              </p:par>
                            </p:childTnLst>
                          </p:cTn>
                        </p:par>
                        <p:par>
                          <p:cTn id="13" fill="hold">
                            <p:stCondLst>
                              <p:cond delay="2000"/>
                            </p:stCondLst>
                            <p:childTnLst>
                              <p:par>
                                <p:cTn id="14" presetID="22" presetClass="entr" presetSubtype="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1000"/>
                            </p:stCondLst>
                            <p:childTnLst>
                              <p:par>
                                <p:cTn id="45" presetID="21" presetClass="entr" presetSubtype="1"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heel(1)">
                                      <p:cBhvr>
                                        <p:cTn id="4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p:bldP spid="2" grpId="0" animBg="1"/>
      <p:bldP spid="18" grpId="0" animBg="1"/>
      <p:bldP spid="19" grpId="0"/>
      <p:bldP spid="21" grpId="0" animBg="1"/>
      <p:bldP spid="24" grpId="0" animBg="1"/>
      <p:bldP spid="25" grpId="0"/>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800" b="1" dirty="0" smtClean="0">
                <a:solidFill>
                  <a:srgbClr val="333399"/>
                </a:solidFill>
              </a:rPr>
              <a:t>Unit Conversion</a:t>
            </a:r>
            <a:endParaRPr lang="en-US" sz="3800" b="1" dirty="0">
              <a:solidFill>
                <a:srgbClr val="333399"/>
              </a:solidFill>
            </a:endParaRPr>
          </a:p>
        </p:txBody>
      </p:sp>
      <p:sp>
        <p:nvSpPr>
          <p:cNvPr id="12" name="Content Placeholder 11"/>
          <p:cNvSpPr>
            <a:spLocks noGrp="1"/>
          </p:cNvSpPr>
          <p:nvPr>
            <p:ph idx="1"/>
          </p:nvPr>
        </p:nvSpPr>
        <p:spPr>
          <a:xfrm>
            <a:off x="457200" y="1143001"/>
            <a:ext cx="8229600" cy="2209800"/>
          </a:xfrm>
        </p:spPr>
        <p:txBody>
          <a:bodyPr/>
          <a:lstStyle/>
          <a:p>
            <a:r>
              <a:rPr lang="en-US" dirty="0" smtClean="0"/>
              <a:t>Necessary in science and engineering to work across different systems of measurement or to express quantities in different units within a single system</a:t>
            </a:r>
          </a:p>
          <a:p>
            <a:pPr marL="0" indent="0">
              <a:buNone/>
            </a:pPr>
            <a:endParaRPr lang="en-US" dirty="0"/>
          </a:p>
        </p:txBody>
      </p:sp>
      <p:pic>
        <p:nvPicPr>
          <p:cNvPr id="6" name="Picture 3" descr="C:\Users\dcalvin\AppData\Local\Microsoft\Windows\Temporary Internet Files\Content.IE5\X1JWRT7V\MC9003569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191000"/>
            <a:ext cx="3699591" cy="21137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calvin\AppData\Local\Microsoft\Windows\Temporary Internet Files\Content.IE5\5BE0LA8V\MC90034793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276600"/>
            <a:ext cx="2406123" cy="345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212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228600" y="344269"/>
            <a:ext cx="899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600" dirty="0">
                <a:solidFill>
                  <a:schemeClr val="accent2"/>
                </a:solidFill>
                <a:latin typeface="Arial" charset="0"/>
              </a:rPr>
              <a:t>Conversion of </a:t>
            </a:r>
            <a:r>
              <a:rPr lang="en-US" sz="3600" dirty="0" smtClean="0">
                <a:solidFill>
                  <a:schemeClr val="accent2"/>
                </a:solidFill>
                <a:latin typeface="Arial" charset="0"/>
              </a:rPr>
              <a:t>Units Between Systems</a:t>
            </a:r>
            <a:endParaRPr lang="en-US" sz="3600"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mc:AlternateContent xmlns:mc="http://schemas.openxmlformats.org/markup-compatibility/2006" xmlns:a14="http://schemas.microsoft.com/office/drawing/2010/main">
        <mc:Choice Requires="a14">
          <p:sp>
            <p:nvSpPr>
              <p:cNvPr id="25" name="Rectangle 4"/>
              <p:cNvSpPr>
                <a:spLocks noChangeArrowheads="1"/>
              </p:cNvSpPr>
              <p:nvPr/>
            </p:nvSpPr>
            <p:spPr bwMode="auto">
              <a:xfrm>
                <a:off x="457200" y="1252215"/>
                <a:ext cx="8458200" cy="20621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spcBef>
                    <a:spcPct val="50000"/>
                  </a:spcBef>
                </a:pPr>
                <a:r>
                  <a:rPr lang="en-US" sz="3200" b="0" dirty="0" smtClean="0">
                    <a:solidFill>
                      <a:schemeClr val="tx1"/>
                    </a:solidFill>
                    <a:latin typeface="Arial" charset="0"/>
                  </a:rPr>
                  <a:t>Example: Convert 34.7 inches to centimeters </a:t>
                </a:r>
              </a:p>
              <a:p>
                <a:pPr lvl="2">
                  <a:spcBef>
                    <a:spcPct val="50000"/>
                  </a:spcBef>
                </a:pPr>
                <a:endParaRPr lang="en-US" sz="3200" b="0" i="0" dirty="0" smtClean="0">
                  <a:solidFill>
                    <a:srgbClr val="C00000"/>
                  </a:solidFill>
                  <a:latin typeface="+mn-lt"/>
                </a:endParaRPr>
              </a:p>
              <a:p>
                <a:pPr lvl="2">
                  <a:spcBef>
                    <a:spcPct val="50000"/>
                  </a:spcBef>
                </a:pPr>
                <a14:m>
                  <m:oMath xmlns:m="http://schemas.openxmlformats.org/officeDocument/2006/math">
                    <m:r>
                      <m:rPr>
                        <m:nor/>
                      </m:rPr>
                      <a:rPr lang="en-US" sz="3200" b="0" i="0" smtClean="0">
                        <a:solidFill>
                          <a:srgbClr val="C00000"/>
                        </a:solidFill>
                        <a:latin typeface="+mn-lt"/>
                      </a:rPr>
                      <m:t>34.7 </m:t>
                    </m:r>
                    <m:r>
                      <m:rPr>
                        <m:nor/>
                      </m:rPr>
                      <a:rPr lang="en-US" sz="3200" b="0" i="0" smtClean="0">
                        <a:solidFill>
                          <a:srgbClr val="C00000"/>
                        </a:solidFill>
                        <a:latin typeface="+mn-lt"/>
                      </a:rPr>
                      <m:t>in</m:t>
                    </m:r>
                    <m:r>
                      <m:rPr>
                        <m:nor/>
                      </m:rPr>
                      <a:rPr lang="en-US" sz="3200" b="0" i="0" smtClean="0">
                        <a:solidFill>
                          <a:srgbClr val="C00000"/>
                        </a:solidFill>
                        <a:latin typeface="+mn-lt"/>
                      </a:rPr>
                      <m:t>.</m:t>
                    </m:r>
                  </m:oMath>
                </a14:m>
                <a:r>
                  <a:rPr lang="en-US" sz="3200" b="0" dirty="0" smtClean="0">
                    <a:solidFill>
                      <a:srgbClr val="C00000"/>
                    </a:solidFill>
                    <a:latin typeface="Arial" charset="0"/>
                  </a:rPr>
                  <a:t> </a:t>
                </a:r>
                <a:endParaRPr lang="en-US" sz="3200" b="0" dirty="0">
                  <a:solidFill>
                    <a:srgbClr val="C00000"/>
                  </a:solidFill>
                  <a:latin typeface="Arial" charset="0"/>
                </a:endParaRPr>
              </a:p>
            </p:txBody>
          </p:sp>
        </mc:Choice>
        <mc:Fallback xmlns="">
          <p:sp>
            <p:nvSpPr>
              <p:cNvPr id="25" name="Rectangle 4"/>
              <p:cNvSpPr>
                <a:spLocks noRot="1" noChangeAspect="1" noMove="1" noResize="1" noEditPoints="1" noAdjustHandles="1" noChangeArrowheads="1" noChangeShapeType="1" noTextEdit="1"/>
              </p:cNvSpPr>
              <p:nvPr/>
            </p:nvSpPr>
            <p:spPr bwMode="auto">
              <a:xfrm>
                <a:off x="457200" y="1252215"/>
                <a:ext cx="8458200" cy="2062103"/>
              </a:xfrm>
              <a:prstGeom prst="rect">
                <a:avLst/>
              </a:prstGeom>
              <a:blipFill rotWithShape="1">
                <a:blip r:embed="rId3" cstate="print"/>
                <a:stretch>
                  <a:fillRect l="-1801" t="-3835" r="-720"/>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sp>
        <p:nvSpPr>
          <p:cNvPr id="5" name="Rectangle 4"/>
          <p:cNvSpPr/>
          <p:nvPr/>
        </p:nvSpPr>
        <p:spPr>
          <a:xfrm>
            <a:off x="4961948" y="2619281"/>
            <a:ext cx="2183065" cy="584775"/>
          </a:xfrm>
          <a:prstGeom prst="rect">
            <a:avLst/>
          </a:prstGeom>
        </p:spPr>
        <p:txBody>
          <a:bodyPr wrap="square">
            <a:spAutoFit/>
          </a:bodyPr>
          <a:lstStyle/>
          <a:p>
            <a:pPr>
              <a:spcBef>
                <a:spcPct val="50000"/>
              </a:spcBef>
            </a:pPr>
            <a:r>
              <a:rPr lang="en-US" sz="3200" dirty="0" smtClean="0">
                <a:solidFill>
                  <a:srgbClr val="C00000"/>
                </a:solidFill>
              </a:rPr>
              <a:t>= 88.1 cm</a:t>
            </a:r>
            <a:endParaRPr lang="en-US" sz="3200" dirty="0">
              <a:solidFill>
                <a:srgbClr val="C00000"/>
              </a:solidFill>
            </a:endParaRPr>
          </a:p>
        </p:txBody>
      </p:sp>
      <mc:AlternateContent xmlns:mc="http://schemas.openxmlformats.org/markup-compatibility/2006" xmlns:a14="http://schemas.microsoft.com/office/drawing/2010/main">
        <mc:Choice Requires="a14">
          <p:sp>
            <p:nvSpPr>
              <p:cNvPr id="15" name="Rectangle 14"/>
              <p:cNvSpPr/>
              <p:nvPr/>
            </p:nvSpPr>
            <p:spPr>
              <a:xfrm>
                <a:off x="2819400" y="2438400"/>
                <a:ext cx="1932901"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400" smtClean="0">
                          <a:solidFill>
                            <a:srgbClr val="C00000"/>
                          </a:solidFill>
                        </a:rPr>
                        <m:t>.</m:t>
                      </m:r>
                      <m:r>
                        <m:rPr>
                          <m:nor/>
                        </m:rPr>
                        <a:rPr lang="en-US" sz="2400" b="0" i="0" smtClean="0">
                          <a:solidFill>
                            <a:srgbClr val="C00000"/>
                          </a:solidFill>
                        </a:rPr>
                        <m:t> </m:t>
                      </m:r>
                      <m:d>
                        <m:dPr>
                          <m:ctrlPr>
                            <a:rPr lang="en-US" sz="2400" i="1">
                              <a:solidFill>
                                <a:srgbClr val="C00000"/>
                              </a:solidFill>
                              <a:latin typeface="Cambria Math"/>
                            </a:rPr>
                          </m:ctrlPr>
                        </m:dPr>
                        <m:e>
                          <m:f>
                            <m:fPr>
                              <m:ctrlPr>
                                <a:rPr lang="en-US" sz="2400" i="1">
                                  <a:solidFill>
                                    <a:srgbClr val="C00000"/>
                                  </a:solidFill>
                                  <a:latin typeface="Cambria Math"/>
                                </a:rPr>
                              </m:ctrlPr>
                            </m:fPr>
                            <m:num>
                              <m:r>
                                <m:rPr>
                                  <m:nor/>
                                </m:rPr>
                                <a:rPr lang="en-US" sz="2400" b="0" i="0" smtClean="0">
                                  <a:solidFill>
                                    <a:srgbClr val="C00000"/>
                                  </a:solidFill>
                                  <a:latin typeface="+mn-lt"/>
                                </a:rPr>
                                <m:t>2.54 </m:t>
                              </m:r>
                              <m:r>
                                <m:rPr>
                                  <m:nor/>
                                </m:rPr>
                                <a:rPr lang="en-US" sz="2400" b="0" i="0" smtClean="0">
                                  <a:solidFill>
                                    <a:srgbClr val="C00000"/>
                                  </a:solidFill>
                                  <a:latin typeface="+mn-lt"/>
                                </a:rPr>
                                <m:t>cm</m:t>
                              </m:r>
                            </m:num>
                            <m:den>
                              <m:r>
                                <m:rPr>
                                  <m:nor/>
                                </m:rPr>
                                <a:rPr lang="en-US" sz="2400">
                                  <a:solidFill>
                                    <a:srgbClr val="C00000"/>
                                  </a:solidFill>
                                  <a:latin typeface="+mn-lt"/>
                                </a:rPr>
                                <m:t>1 </m:t>
                              </m:r>
                              <m:r>
                                <m:rPr>
                                  <m:nor/>
                                </m:rPr>
                                <a:rPr lang="en-US" sz="2400">
                                  <a:solidFill>
                                    <a:srgbClr val="C00000"/>
                                  </a:solidFill>
                                  <a:latin typeface="+mn-lt"/>
                                </a:rPr>
                                <m:t>in</m:t>
                              </m:r>
                              <m:r>
                                <m:rPr>
                                  <m:nor/>
                                </m:rPr>
                                <a:rPr lang="en-US" sz="2400">
                                  <a:solidFill>
                                    <a:srgbClr val="C00000"/>
                                  </a:solidFill>
                                  <a:latin typeface="+mn-lt"/>
                                </a:rPr>
                                <m:t>.</m:t>
                              </m:r>
                            </m:den>
                          </m:f>
                        </m:e>
                      </m:d>
                    </m:oMath>
                  </m:oMathPara>
                </a14:m>
                <a:endParaRPr lang="en-US" sz="2400" dirty="0">
                  <a:latin typeface="+mn-lt"/>
                </a:endParaRPr>
              </a:p>
            </p:txBody>
          </p:sp>
        </mc:Choice>
        <mc:Fallback xmlns="">
          <p:sp>
            <p:nvSpPr>
              <p:cNvPr id="15" name="Rectangle 14"/>
              <p:cNvSpPr>
                <a:spLocks noRot="1" noChangeAspect="1" noMove="1" noResize="1" noEditPoints="1" noAdjustHandles="1" noChangeArrowheads="1" noChangeShapeType="1" noTextEdit="1"/>
              </p:cNvSpPr>
              <p:nvPr/>
            </p:nvSpPr>
            <p:spPr>
              <a:xfrm>
                <a:off x="2819400" y="2438400"/>
                <a:ext cx="1932901" cy="922176"/>
              </a:xfrm>
              <a:prstGeom prst="rect">
                <a:avLst/>
              </a:prstGeom>
              <a:blipFill rotWithShape="1">
                <a:blip r:embed="rId4" cstate="print"/>
                <a:stretch>
                  <a:fillRect/>
                </a:stretch>
              </a:blipFill>
            </p:spPr>
            <p:txBody>
              <a:bodyPr/>
              <a:lstStyle/>
              <a:p>
                <a:r>
                  <a:rPr lang="en-US">
                    <a:noFill/>
                  </a:rPr>
                  <a:t> </a:t>
                </a:r>
              </a:p>
            </p:txBody>
          </p:sp>
        </mc:Fallback>
      </mc:AlternateContent>
      <p:cxnSp>
        <p:nvCxnSpPr>
          <p:cNvPr id="8" name="Straight Connector 7"/>
          <p:cNvCxnSpPr/>
          <p:nvPr/>
        </p:nvCxnSpPr>
        <p:spPr>
          <a:xfrm flipV="1">
            <a:off x="2362200" y="2899487"/>
            <a:ext cx="381000" cy="2923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56456" y="3021930"/>
            <a:ext cx="410744" cy="18212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70365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4"/>
              <p:cNvSpPr>
                <a:spLocks noChangeArrowheads="1"/>
              </p:cNvSpPr>
              <p:nvPr/>
            </p:nvSpPr>
            <p:spPr bwMode="auto">
              <a:xfrm>
                <a:off x="495300" y="1433513"/>
                <a:ext cx="8458200" cy="20621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spcBef>
                    <a:spcPct val="50000"/>
                  </a:spcBef>
                </a:pPr>
                <a:r>
                  <a:rPr lang="en-US" sz="3200" b="0" dirty="0" smtClean="0">
                    <a:solidFill>
                      <a:schemeClr val="tx1"/>
                    </a:solidFill>
                    <a:latin typeface="Arial" charset="0"/>
                  </a:rPr>
                  <a:t>Example: Convert 17 kg to lb</a:t>
                </a:r>
                <a:r>
                  <a:rPr lang="en-US" sz="3200" b="0" baseline="-25000" dirty="0" smtClean="0">
                    <a:solidFill>
                      <a:schemeClr val="tx1"/>
                    </a:solidFill>
                    <a:latin typeface="Arial" charset="0"/>
                  </a:rPr>
                  <a:t>m</a:t>
                </a:r>
              </a:p>
              <a:p>
                <a:pPr>
                  <a:spcBef>
                    <a:spcPct val="50000"/>
                  </a:spcBef>
                </a:pPr>
                <a:endParaRPr lang="en-US" sz="3200" b="0" i="0" dirty="0" smtClean="0">
                  <a:solidFill>
                    <a:srgbClr val="C00000"/>
                  </a:solidFill>
                  <a:latin typeface="+mn-lt"/>
                </a:endParaRPr>
              </a:p>
              <a:p>
                <a:pPr lvl="2">
                  <a:spcBef>
                    <a:spcPct val="50000"/>
                  </a:spcBef>
                </a:pPr>
                <a14:m>
                  <m:oMath xmlns:m="http://schemas.openxmlformats.org/officeDocument/2006/math">
                    <m:r>
                      <m:rPr>
                        <m:nor/>
                      </m:rPr>
                      <a:rPr lang="en-US" sz="3200" b="0" i="0" smtClean="0">
                        <a:solidFill>
                          <a:srgbClr val="C00000"/>
                        </a:solidFill>
                        <a:latin typeface="+mn-lt"/>
                      </a:rPr>
                      <m:t>17 </m:t>
                    </m:r>
                    <m:r>
                      <m:rPr>
                        <m:nor/>
                      </m:rPr>
                      <a:rPr lang="en-US" sz="3200" b="0" i="0" smtClean="0">
                        <a:solidFill>
                          <a:srgbClr val="C00000"/>
                        </a:solidFill>
                        <a:latin typeface="+mn-lt"/>
                      </a:rPr>
                      <m:t>kg</m:t>
                    </m:r>
                    <m:r>
                      <m:rPr>
                        <m:nor/>
                      </m:rPr>
                      <a:rPr lang="en-US" sz="3200" b="0" i="0" smtClean="0">
                        <a:solidFill>
                          <a:srgbClr val="C00000"/>
                        </a:solidFill>
                        <a:latin typeface="+mn-lt"/>
                      </a:rPr>
                      <m:t> </m:t>
                    </m:r>
                  </m:oMath>
                </a14:m>
                <a:r>
                  <a:rPr lang="en-US" sz="3200" b="0" dirty="0" smtClean="0">
                    <a:solidFill>
                      <a:srgbClr val="C00000"/>
                    </a:solidFill>
                    <a:latin typeface="Arial" charset="0"/>
                  </a:rPr>
                  <a:t> </a:t>
                </a:r>
                <a:endParaRPr lang="en-US" sz="3200" b="0" dirty="0">
                  <a:solidFill>
                    <a:srgbClr val="C00000"/>
                  </a:solidFill>
                  <a:latin typeface="Arial" charset="0"/>
                </a:endParaRPr>
              </a:p>
            </p:txBody>
          </p:sp>
        </mc:Choice>
        <mc:Fallback xmlns="">
          <p:sp>
            <p:nvSpPr>
              <p:cNvPr id="11" name="Rectangle 4"/>
              <p:cNvSpPr>
                <a:spLocks noRot="1" noChangeAspect="1" noMove="1" noResize="1" noEditPoints="1" noAdjustHandles="1" noChangeArrowheads="1" noChangeShapeType="1" noTextEdit="1"/>
              </p:cNvSpPr>
              <p:nvPr/>
            </p:nvSpPr>
            <p:spPr bwMode="auto">
              <a:xfrm>
                <a:off x="495300" y="1433513"/>
                <a:ext cx="8458200" cy="2062103"/>
              </a:xfrm>
              <a:prstGeom prst="rect">
                <a:avLst/>
              </a:prstGeom>
              <a:blipFill rotWithShape="1">
                <a:blip r:embed="rId3" cstate="print"/>
                <a:stretch>
                  <a:fillRect l="-1801" t="-3846"/>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612403" y="2742968"/>
                <a:ext cx="2550122"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smtClean="0">
                          <a:solidFill>
                            <a:srgbClr val="C00000"/>
                          </a:solidFill>
                        </a:rPr>
                        <m:t>.</m:t>
                      </m:r>
                      <m:r>
                        <m:rPr>
                          <m:nor/>
                        </m:rPr>
                        <a:rPr lang="en-US" sz="2800" b="0" i="0" smtClean="0">
                          <a:solidFill>
                            <a:srgbClr val="C00000"/>
                          </a:solidFill>
                        </a:rPr>
                        <m:t> </m:t>
                      </m:r>
                      <m:d>
                        <m:dPr>
                          <m:ctrlPr>
                            <a:rPr lang="en-US" sz="2800" i="1">
                              <a:solidFill>
                                <a:srgbClr val="C00000"/>
                              </a:solidFill>
                              <a:latin typeface="Cambria Math"/>
                            </a:rPr>
                          </m:ctrlPr>
                        </m:dPr>
                        <m:e>
                          <m:f>
                            <m:fPr>
                              <m:ctrlPr>
                                <a:rPr lang="en-US" sz="2800" i="1">
                                  <a:solidFill>
                                    <a:srgbClr val="C00000"/>
                                  </a:solidFill>
                                  <a:latin typeface="Cambria Math"/>
                                </a:rPr>
                              </m:ctrlPr>
                            </m:fPr>
                            <m:num>
                              <m:r>
                                <m:rPr>
                                  <m:nor/>
                                </m:rPr>
                                <a:rPr lang="en-US" sz="2800" b="0" i="0" smtClean="0">
                                  <a:solidFill>
                                    <a:srgbClr val="C00000"/>
                                  </a:solidFill>
                                  <a:latin typeface="+mn-lt"/>
                                </a:rPr>
                                <m:t>2.205 </m:t>
                              </m:r>
                              <m:sSub>
                                <m:sSubPr>
                                  <m:ctrlPr>
                                    <a:rPr lang="en-US" sz="2800" b="0" i="1" smtClean="0">
                                      <a:solidFill>
                                        <a:srgbClr val="C00000"/>
                                      </a:solidFill>
                                      <a:latin typeface="Cambria Math"/>
                                    </a:rPr>
                                  </m:ctrlPr>
                                </m:sSubPr>
                                <m:e>
                                  <m:r>
                                    <m:rPr>
                                      <m:nor/>
                                    </m:rPr>
                                    <a:rPr lang="en-US" sz="2800" b="0" i="0" smtClean="0">
                                      <a:solidFill>
                                        <a:srgbClr val="C00000"/>
                                      </a:solidFill>
                                      <a:latin typeface="+mn-lt"/>
                                    </a:rPr>
                                    <m:t>lb</m:t>
                                  </m:r>
                                </m:e>
                                <m:sub>
                                  <m:r>
                                    <m:rPr>
                                      <m:nor/>
                                    </m:rPr>
                                    <a:rPr lang="en-US" sz="2800" b="0" i="0" smtClean="0">
                                      <a:solidFill>
                                        <a:srgbClr val="C00000"/>
                                      </a:solidFill>
                                      <a:latin typeface="+mn-lt"/>
                                    </a:rPr>
                                    <m:t>m</m:t>
                                  </m:r>
                                </m:sub>
                              </m:sSub>
                            </m:num>
                            <m:den>
                              <m:r>
                                <m:rPr>
                                  <m:nor/>
                                </m:rPr>
                                <a:rPr lang="en-US" sz="2800">
                                  <a:solidFill>
                                    <a:srgbClr val="C00000"/>
                                  </a:solidFill>
                                  <a:latin typeface="+mn-lt"/>
                                </a:rPr>
                                <m:t>1 </m:t>
                              </m:r>
                              <m:r>
                                <m:rPr>
                                  <m:nor/>
                                </m:rPr>
                                <a:rPr lang="en-US" sz="2800" b="0" i="0" smtClean="0">
                                  <a:solidFill>
                                    <a:srgbClr val="C00000"/>
                                  </a:solidFill>
                                  <a:latin typeface="+mn-lt"/>
                                </a:rPr>
                                <m:t>kg</m:t>
                              </m:r>
                            </m:den>
                          </m:f>
                        </m:e>
                      </m:d>
                    </m:oMath>
                  </m:oMathPara>
                </a14:m>
                <a:endParaRPr lang="en-US" sz="2800" dirty="0">
                  <a:latin typeface="+mn-lt"/>
                </a:endParaRPr>
              </a:p>
            </p:txBody>
          </p:sp>
        </mc:Choice>
        <mc:Fallback xmlns="">
          <p:sp>
            <p:nvSpPr>
              <p:cNvPr id="12" name="Rectangle 11"/>
              <p:cNvSpPr>
                <a:spLocks noRot="1" noChangeAspect="1" noMove="1" noResize="1" noEditPoints="1" noAdjustHandles="1" noChangeArrowheads="1" noChangeShapeType="1" noTextEdit="1"/>
              </p:cNvSpPr>
              <p:nvPr/>
            </p:nvSpPr>
            <p:spPr>
              <a:xfrm>
                <a:off x="2612403" y="2742968"/>
                <a:ext cx="2550122" cy="1060483"/>
              </a:xfrm>
              <a:prstGeom prst="rect">
                <a:avLst/>
              </a:prstGeom>
              <a:blipFill rotWithShape="1">
                <a:blip r:embed="rId4" cstate="print"/>
                <a:stretch>
                  <a:fillRect/>
                </a:stretch>
              </a:blipFill>
            </p:spPr>
            <p:txBody>
              <a:bodyPr/>
              <a:lstStyle/>
              <a:p>
                <a:r>
                  <a:rPr lang="en-US">
                    <a:noFill/>
                  </a:rPr>
                  <a:t> </a:t>
                </a:r>
              </a:p>
            </p:txBody>
          </p:sp>
        </mc:Fallback>
      </mc:AlternateContent>
      <p:sp>
        <p:nvSpPr>
          <p:cNvPr id="37891" name="Text Box 2"/>
          <p:cNvSpPr txBox="1">
            <a:spLocks noChangeArrowheads="1"/>
          </p:cNvSpPr>
          <p:nvPr/>
        </p:nvSpPr>
        <p:spPr bwMode="auto">
          <a:xfrm>
            <a:off x="228600" y="344269"/>
            <a:ext cx="899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sz="3600" dirty="0">
                <a:solidFill>
                  <a:schemeClr val="accent2"/>
                </a:solidFill>
                <a:latin typeface="Arial" charset="0"/>
              </a:rPr>
              <a:t>Conversion of </a:t>
            </a:r>
            <a:r>
              <a:rPr lang="en-US" sz="3600" dirty="0" smtClean="0">
                <a:solidFill>
                  <a:schemeClr val="accent2"/>
                </a:solidFill>
                <a:latin typeface="Arial" charset="0"/>
              </a:rPr>
              <a:t>Units Between Systems</a:t>
            </a:r>
            <a:endParaRPr lang="en-US" sz="3600"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5" name="Rectangle 4"/>
          <p:cNvSpPr/>
          <p:nvPr/>
        </p:nvSpPr>
        <p:spPr>
          <a:xfrm>
            <a:off x="5208335" y="2996625"/>
            <a:ext cx="2868865" cy="584775"/>
          </a:xfrm>
          <a:prstGeom prst="rect">
            <a:avLst/>
          </a:prstGeom>
        </p:spPr>
        <p:txBody>
          <a:bodyPr wrap="square">
            <a:spAutoFit/>
          </a:bodyPr>
          <a:lstStyle/>
          <a:p>
            <a:pPr>
              <a:spcBef>
                <a:spcPct val="50000"/>
              </a:spcBef>
            </a:pPr>
            <a:r>
              <a:rPr lang="en-US" sz="3200" dirty="0" smtClean="0">
                <a:solidFill>
                  <a:srgbClr val="C00000"/>
                </a:solidFill>
              </a:rPr>
              <a:t>= 37.48 lb</a:t>
            </a:r>
            <a:r>
              <a:rPr lang="en-US" sz="3200" baseline="-25000" dirty="0" smtClean="0">
                <a:solidFill>
                  <a:srgbClr val="C00000"/>
                </a:solidFill>
              </a:rPr>
              <a:t>m</a:t>
            </a:r>
            <a:endParaRPr lang="en-US" sz="3200" dirty="0">
              <a:solidFill>
                <a:srgbClr val="C00000"/>
              </a:solidFill>
            </a:endParaRPr>
          </a:p>
        </p:txBody>
      </p:sp>
      <p:cxnSp>
        <p:nvCxnSpPr>
          <p:cNvPr id="8" name="Straight Connector 7"/>
          <p:cNvCxnSpPr/>
          <p:nvPr/>
        </p:nvCxnSpPr>
        <p:spPr>
          <a:xfrm flipV="1">
            <a:off x="2133600" y="3136612"/>
            <a:ext cx="381000" cy="2923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962400" y="3475474"/>
            <a:ext cx="410744" cy="18212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0045" y="4220986"/>
            <a:ext cx="40005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bwMode="auto">
          <a:xfrm>
            <a:off x="5385636" y="5044608"/>
            <a:ext cx="2767763" cy="51099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cxnSp>
        <p:nvCxnSpPr>
          <p:cNvPr id="18" name="Straight Arrow Connector 17"/>
          <p:cNvCxnSpPr>
            <a:stCxn id="17" idx="1"/>
          </p:cNvCxnSpPr>
          <p:nvPr/>
        </p:nvCxnSpPr>
        <p:spPr>
          <a:xfrm flipH="1" flipV="1">
            <a:off x="3856456" y="3665144"/>
            <a:ext cx="1529180" cy="1634963"/>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208335" y="2996625"/>
            <a:ext cx="2106865" cy="584775"/>
          </a:xfrm>
          <a:prstGeom prst="rect">
            <a:avLst/>
          </a:prstGeom>
          <a:solidFill>
            <a:schemeClr val="bg1"/>
          </a:solidFill>
        </p:spPr>
        <p:txBody>
          <a:bodyPr wrap="square">
            <a:spAutoFit/>
          </a:bodyPr>
          <a:lstStyle/>
          <a:p>
            <a:pPr>
              <a:spcBef>
                <a:spcPct val="50000"/>
              </a:spcBef>
            </a:pPr>
            <a:r>
              <a:rPr lang="en-US" sz="3200" dirty="0" smtClean="0">
                <a:solidFill>
                  <a:srgbClr val="C00000"/>
                </a:solidFill>
              </a:rPr>
              <a:t>= 37 lb</a:t>
            </a:r>
            <a:r>
              <a:rPr lang="en-US" sz="3200" baseline="-25000" dirty="0" smtClean="0">
                <a:solidFill>
                  <a:srgbClr val="C00000"/>
                </a:solidFill>
              </a:rPr>
              <a:t>m</a:t>
            </a:r>
            <a:endParaRPr lang="en-US" sz="3200" dirty="0">
              <a:solidFill>
                <a:srgbClr val="C00000"/>
              </a:solidFill>
            </a:endParaRPr>
          </a:p>
        </p:txBody>
      </p:sp>
      <p:sp>
        <p:nvSpPr>
          <p:cNvPr id="20" name="TextBox 19"/>
          <p:cNvSpPr txBox="1"/>
          <p:nvPr/>
        </p:nvSpPr>
        <p:spPr>
          <a:xfrm>
            <a:off x="429239" y="4614208"/>
            <a:ext cx="3789721" cy="1938992"/>
          </a:xfrm>
          <a:prstGeom prst="rect">
            <a:avLst/>
          </a:prstGeom>
          <a:noFill/>
        </p:spPr>
        <p:txBody>
          <a:bodyPr wrap="square" rtlCol="0">
            <a:spAutoFit/>
          </a:bodyPr>
          <a:lstStyle/>
          <a:p>
            <a:r>
              <a:rPr lang="en-US" sz="2400" b="1" dirty="0" smtClean="0">
                <a:solidFill>
                  <a:srgbClr val="00386B"/>
                </a:solidFill>
              </a:rPr>
              <a:t>Note: The number of significant digits is ambiguous in the given quantity – assume two significant digits. </a:t>
            </a:r>
            <a:endParaRPr lang="en-US" sz="2400" b="1" dirty="0">
              <a:solidFill>
                <a:srgbClr val="00386B"/>
              </a:solidFill>
            </a:endParaRPr>
          </a:p>
        </p:txBody>
      </p:sp>
    </p:spTree>
    <p:extLst>
      <p:ext uri="{BB962C8B-B14F-4D97-AF65-F5344CB8AC3E}">
        <p14:creationId xmlns:p14="http://schemas.microsoft.com/office/powerpoint/2010/main" val="295321504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17" grpId="0" animBg="1"/>
      <p:bldP spid="19"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800" b="1" dirty="0" smtClean="0">
                <a:solidFill>
                  <a:srgbClr val="333399"/>
                </a:solidFill>
              </a:rPr>
              <a:t>Unit Conversion</a:t>
            </a:r>
            <a:endParaRPr lang="en-US" sz="3800" b="1" dirty="0">
              <a:solidFill>
                <a:srgbClr val="333399"/>
              </a:solidFill>
            </a:endParaRPr>
          </a:p>
        </p:txBody>
      </p:sp>
      <p:sp>
        <p:nvSpPr>
          <p:cNvPr id="12" name="Content Placeholder 11"/>
          <p:cNvSpPr>
            <a:spLocks noGrp="1"/>
          </p:cNvSpPr>
          <p:nvPr>
            <p:ph idx="1"/>
          </p:nvPr>
        </p:nvSpPr>
        <p:spPr>
          <a:xfrm>
            <a:off x="457200" y="1143000"/>
            <a:ext cx="8229600" cy="4830763"/>
          </a:xfrm>
        </p:spPr>
        <p:txBody>
          <a:bodyPr/>
          <a:lstStyle/>
          <a:p>
            <a:r>
              <a:rPr lang="en-US" dirty="0" smtClean="0"/>
              <a:t>Dimensional Analysis</a:t>
            </a:r>
          </a:p>
          <a:p>
            <a:pPr lvl="1"/>
            <a:r>
              <a:rPr lang="en-US" dirty="0" smtClean="0"/>
              <a:t>Sequential application of conversion factors</a:t>
            </a:r>
          </a:p>
          <a:p>
            <a:pPr lvl="1"/>
            <a:r>
              <a:rPr lang="en-US" dirty="0" smtClean="0"/>
              <a:t>Units that appear in both numerator and denominator cancel</a:t>
            </a:r>
          </a:p>
          <a:p>
            <a:endParaRPr lang="en-US" dirty="0"/>
          </a:p>
        </p:txBody>
      </p:sp>
      <mc:AlternateContent xmlns:mc="http://schemas.openxmlformats.org/markup-compatibility/2006" xmlns:a14="http://schemas.microsoft.com/office/drawing/2010/main">
        <mc:Choice Requires="a14">
          <p:sp>
            <p:nvSpPr>
              <p:cNvPr id="4" name="Rectangle 3"/>
              <p:cNvSpPr/>
              <p:nvPr/>
            </p:nvSpPr>
            <p:spPr>
              <a:xfrm>
                <a:off x="-152400" y="3962400"/>
                <a:ext cx="9296400" cy="861326"/>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r>
                        <m:rPr>
                          <m:nor/>
                        </m:rPr>
                        <a:rPr lang="en-US" sz="2400" smtClean="0">
                          <a:solidFill>
                            <a:srgbClr val="C00000"/>
                          </a:solidFill>
                        </a:rPr>
                        <m:t>Given</m:t>
                      </m:r>
                      <m:r>
                        <m:rPr>
                          <m:nor/>
                        </m:rPr>
                        <a:rPr lang="en-US" sz="2400" smtClean="0">
                          <a:solidFill>
                            <a:srgbClr val="C00000"/>
                          </a:solidFill>
                        </a:rPr>
                        <m:t> </m:t>
                      </m:r>
                      <m:r>
                        <m:rPr>
                          <m:nor/>
                        </m:rPr>
                        <a:rPr lang="en-US" sz="2400" smtClean="0">
                          <a:solidFill>
                            <a:srgbClr val="C00000"/>
                          </a:solidFill>
                        </a:rPr>
                        <m:t>Units</m:t>
                      </m:r>
                      <m:r>
                        <m:rPr>
                          <m:nor/>
                        </m:rPr>
                        <a:rPr lang="en-US" sz="2400" smtClean="0">
                          <a:solidFill>
                            <a:srgbClr val="C00000"/>
                          </a:solidFill>
                        </a:rPr>
                        <m:t> </m:t>
                      </m:r>
                      <m:r>
                        <a:rPr lang="en-US" sz="2400" i="1" smtClean="0">
                          <a:solidFill>
                            <a:srgbClr val="C00000"/>
                          </a:solidFill>
                          <a:latin typeface="Cambria Math"/>
                        </a:rPr>
                        <m:t>•</m:t>
                      </m:r>
                      <m:r>
                        <m:rPr>
                          <m:nor/>
                        </m:rPr>
                        <a:rPr lang="en-US" sz="2400" b="0" i="0" smtClean="0">
                          <a:solidFill>
                            <a:srgbClr val="C00000"/>
                          </a:solidFill>
                        </a:rPr>
                        <m:t> </m:t>
                      </m:r>
                      <m:f>
                        <m:fPr>
                          <m:ctrlPr>
                            <a:rPr lang="en-US" sz="2400" i="1">
                              <a:solidFill>
                                <a:srgbClr val="C00000"/>
                              </a:solidFill>
                              <a:latin typeface="Cambria Math"/>
                              <a:ea typeface="Cambria Math"/>
                            </a:rPr>
                          </m:ctrlPr>
                        </m:fPr>
                        <m:num>
                          <m:r>
                            <m:rPr>
                              <m:nor/>
                            </m:rPr>
                            <a:rPr lang="en-US" sz="2400" b="0" i="0" smtClean="0">
                              <a:solidFill>
                                <a:srgbClr val="C00000"/>
                              </a:solidFill>
                              <a:ea typeface="Cambria Math"/>
                            </a:rPr>
                            <m:t>Linking</m:t>
                          </m:r>
                          <m:r>
                            <m:rPr>
                              <m:nor/>
                            </m:rPr>
                            <a:rPr lang="en-US" sz="2400">
                              <a:solidFill>
                                <a:srgbClr val="C00000"/>
                              </a:solidFill>
                              <a:ea typeface="Cambria Math"/>
                            </a:rPr>
                            <m:t> </m:t>
                          </m:r>
                          <m:r>
                            <m:rPr>
                              <m:nor/>
                            </m:rPr>
                            <a:rPr lang="en-US" sz="2400">
                              <a:solidFill>
                                <a:srgbClr val="C00000"/>
                              </a:solidFill>
                              <a:ea typeface="Cambria Math"/>
                            </a:rPr>
                            <m:t>Units</m:t>
                          </m:r>
                        </m:num>
                        <m:den>
                          <m:r>
                            <m:rPr>
                              <m:nor/>
                            </m:rPr>
                            <a:rPr lang="en-US" sz="2400">
                              <a:solidFill>
                                <a:srgbClr val="C00000"/>
                              </a:solidFill>
                              <a:ea typeface="Cambria Math"/>
                            </a:rPr>
                            <m:t>Given</m:t>
                          </m:r>
                          <m:r>
                            <m:rPr>
                              <m:nor/>
                            </m:rPr>
                            <a:rPr lang="en-US" sz="2400">
                              <a:solidFill>
                                <a:srgbClr val="C00000"/>
                              </a:solidFill>
                              <a:ea typeface="Cambria Math"/>
                            </a:rPr>
                            <m:t> </m:t>
                          </m:r>
                          <m:r>
                            <m:rPr>
                              <m:nor/>
                            </m:rPr>
                            <a:rPr lang="en-US" sz="2400">
                              <a:solidFill>
                                <a:srgbClr val="C00000"/>
                              </a:solidFill>
                              <a:ea typeface="Cambria Math"/>
                            </a:rPr>
                            <m:t>Units</m:t>
                          </m:r>
                        </m:den>
                      </m:f>
                      <m:r>
                        <m:rPr>
                          <m:nor/>
                        </m:rPr>
                        <a:rPr lang="en-US" sz="2400" b="0" i="0" smtClean="0">
                          <a:solidFill>
                            <a:srgbClr val="C00000"/>
                          </a:solidFill>
                          <a:latin typeface="Cambria Math"/>
                          <a:ea typeface="Cambria Math"/>
                        </a:rPr>
                        <m:t> </m:t>
                      </m:r>
                      <m:r>
                        <a:rPr lang="en-US" sz="2400" b="0" i="1" smtClean="0">
                          <a:solidFill>
                            <a:srgbClr val="C00000"/>
                          </a:solidFill>
                          <a:latin typeface="Cambria Math"/>
                          <a:ea typeface="Cambria Math"/>
                        </a:rPr>
                        <m:t>• </m:t>
                      </m:r>
                      <m:f>
                        <m:fPr>
                          <m:ctrlPr>
                            <a:rPr lang="en-US" sz="2400" i="1">
                              <a:solidFill>
                                <a:srgbClr val="C00000"/>
                              </a:solidFill>
                              <a:latin typeface="Cambria Math"/>
                              <a:ea typeface="Cambria Math"/>
                            </a:rPr>
                          </m:ctrlPr>
                        </m:fPr>
                        <m:num>
                          <m:r>
                            <m:rPr>
                              <m:nor/>
                            </m:rPr>
                            <a:rPr lang="en-US" sz="2400" b="0" i="0" smtClean="0">
                              <a:solidFill>
                                <a:srgbClr val="C00000"/>
                              </a:solidFill>
                              <a:ea typeface="Cambria Math"/>
                            </a:rPr>
                            <m:t>Desired</m:t>
                          </m:r>
                          <m:r>
                            <m:rPr>
                              <m:nor/>
                            </m:rPr>
                            <a:rPr lang="en-US" sz="2400">
                              <a:solidFill>
                                <a:srgbClr val="C00000"/>
                              </a:solidFill>
                              <a:ea typeface="Cambria Math"/>
                            </a:rPr>
                            <m:t> </m:t>
                          </m:r>
                          <m:r>
                            <m:rPr>
                              <m:nor/>
                            </m:rPr>
                            <a:rPr lang="en-US" sz="2400">
                              <a:solidFill>
                                <a:srgbClr val="C00000"/>
                              </a:solidFill>
                              <a:ea typeface="Cambria Math"/>
                            </a:rPr>
                            <m:t>Units</m:t>
                          </m:r>
                        </m:num>
                        <m:den>
                          <m:r>
                            <m:rPr>
                              <m:nor/>
                            </m:rPr>
                            <a:rPr lang="en-US" sz="2400">
                              <a:solidFill>
                                <a:srgbClr val="C00000"/>
                              </a:solidFill>
                              <a:ea typeface="Cambria Math"/>
                            </a:rPr>
                            <m:t>Linking</m:t>
                          </m:r>
                          <m:r>
                            <m:rPr>
                              <m:nor/>
                            </m:rPr>
                            <a:rPr lang="en-US" sz="2400">
                              <a:solidFill>
                                <a:srgbClr val="C00000"/>
                              </a:solidFill>
                              <a:ea typeface="Cambria Math"/>
                            </a:rPr>
                            <m:t> </m:t>
                          </m:r>
                          <m:r>
                            <m:rPr>
                              <m:nor/>
                            </m:rPr>
                            <a:rPr lang="en-US" sz="2400">
                              <a:solidFill>
                                <a:srgbClr val="C00000"/>
                              </a:solidFill>
                              <a:ea typeface="Cambria Math"/>
                            </a:rPr>
                            <m:t>Units</m:t>
                          </m:r>
                          <m:r>
                            <m:rPr>
                              <m:nor/>
                            </m:rPr>
                            <a:rPr lang="en-US" sz="2400" b="0" i="0" smtClean="0">
                              <a:solidFill>
                                <a:srgbClr val="C00000"/>
                              </a:solidFill>
                              <a:ea typeface="Cambria Math"/>
                            </a:rPr>
                            <m:t> </m:t>
                          </m:r>
                        </m:den>
                      </m:f>
                      <m:r>
                        <m:rPr>
                          <m:nor/>
                        </m:rPr>
                        <a:rPr lang="en-US" sz="2400">
                          <a:solidFill>
                            <a:srgbClr val="C00000"/>
                          </a:solidFill>
                          <a:ea typeface="Cambria Math"/>
                        </a:rPr>
                        <m:t>=</m:t>
                      </m:r>
                      <m:r>
                        <m:rPr>
                          <m:nor/>
                        </m:rPr>
                        <a:rPr lang="en-US" sz="2400" b="0" i="0" smtClean="0">
                          <a:solidFill>
                            <a:srgbClr val="C00000"/>
                          </a:solidFill>
                          <a:ea typeface="Cambria Math"/>
                        </a:rPr>
                        <m:t>  </m:t>
                      </m:r>
                      <m:r>
                        <m:rPr>
                          <m:nor/>
                        </m:rPr>
                        <a:rPr lang="en-US" sz="2400">
                          <a:solidFill>
                            <a:srgbClr val="C00000"/>
                          </a:solidFill>
                          <a:ea typeface="Cambria Math"/>
                        </a:rPr>
                        <m:t>Desired</m:t>
                      </m:r>
                      <m:r>
                        <m:rPr>
                          <m:nor/>
                        </m:rPr>
                        <a:rPr lang="en-US" sz="2400">
                          <a:solidFill>
                            <a:srgbClr val="C00000"/>
                          </a:solidFill>
                          <a:ea typeface="Cambria Math"/>
                        </a:rPr>
                        <m:t> </m:t>
                      </m:r>
                      <m:r>
                        <m:rPr>
                          <m:nor/>
                        </m:rPr>
                        <a:rPr lang="en-US" sz="2400">
                          <a:solidFill>
                            <a:srgbClr val="C00000"/>
                          </a:solidFill>
                          <a:ea typeface="Cambria Math"/>
                        </a:rPr>
                        <m:t>Units</m:t>
                      </m:r>
                    </m:oMath>
                  </m:oMathPara>
                </a14:m>
                <a:endParaRPr lang="en-US" sz="2400" dirty="0">
                  <a:solidFill>
                    <a:srgbClr val="C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52400" y="3962400"/>
                <a:ext cx="9296400" cy="861326"/>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8600" y="3962400"/>
                <a:ext cx="1861407" cy="800347"/>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C00000"/>
                              </a:solidFill>
                              <a:latin typeface="Cambria Math"/>
                            </a:rPr>
                          </m:ctrlPr>
                        </m:fPr>
                        <m:num>
                          <m:r>
                            <m:rPr>
                              <m:nor/>
                            </m:rPr>
                            <a:rPr lang="en-US" sz="2400" b="0" i="0" smtClean="0">
                              <a:solidFill>
                                <a:srgbClr val="C00000"/>
                              </a:solidFill>
                              <a:latin typeface="+mn-lt"/>
                            </a:rPr>
                            <m:t>Given</m:t>
                          </m:r>
                          <m:r>
                            <m:rPr>
                              <m:nor/>
                            </m:rPr>
                            <a:rPr lang="en-US" sz="2400" b="0" i="0" smtClean="0">
                              <a:solidFill>
                                <a:srgbClr val="C00000"/>
                              </a:solidFill>
                              <a:latin typeface="+mn-lt"/>
                            </a:rPr>
                            <m:t> </m:t>
                          </m:r>
                          <m:r>
                            <m:rPr>
                              <m:nor/>
                            </m:rPr>
                            <a:rPr lang="en-US" sz="2400" b="0" i="0" smtClean="0">
                              <a:solidFill>
                                <a:srgbClr val="C00000"/>
                              </a:solidFill>
                              <a:latin typeface="+mn-lt"/>
                            </a:rPr>
                            <m:t>Units</m:t>
                          </m:r>
                        </m:num>
                        <m:den>
                          <m:r>
                            <m:rPr>
                              <m:nor/>
                            </m:rPr>
                            <a:rPr lang="en-US" sz="2400" b="0" i="0" smtClean="0">
                              <a:solidFill>
                                <a:srgbClr val="C00000"/>
                              </a:solidFill>
                              <a:latin typeface="+mn-lt"/>
                            </a:rPr>
                            <m:t>1</m:t>
                          </m:r>
                        </m:den>
                      </m:f>
                    </m:oMath>
                  </m:oMathPara>
                </a14:m>
                <a:endParaRPr lang="en-US" sz="2400" dirty="0">
                  <a:solidFill>
                    <a:srgbClr val="C00000"/>
                  </a:solidFill>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28600" y="3962400"/>
                <a:ext cx="1861407" cy="800347"/>
              </a:xfrm>
              <a:prstGeom prst="rect">
                <a:avLst/>
              </a:prstGeom>
              <a:blipFill rotWithShape="1">
                <a:blip r:embed="rId4" cstate="print"/>
                <a:stretch>
                  <a:fillRect/>
                </a:stretch>
              </a:blipFill>
            </p:spPr>
            <p:txBody>
              <a:bodyPr/>
              <a:lstStyle/>
              <a:p>
                <a:r>
                  <a:rPr lang="en-US">
                    <a:noFill/>
                  </a:rPr>
                  <a:t> </a:t>
                </a:r>
              </a:p>
            </p:txBody>
          </p:sp>
        </mc:Fallback>
      </mc:AlternateContent>
      <p:sp>
        <p:nvSpPr>
          <p:cNvPr id="2" name="TextBox 1"/>
          <p:cNvSpPr txBox="1"/>
          <p:nvPr/>
        </p:nvSpPr>
        <p:spPr>
          <a:xfrm>
            <a:off x="6781800" y="4062444"/>
            <a:ext cx="1981200" cy="838200"/>
          </a:xfrm>
          <a:prstGeom prst="rect">
            <a:avLst/>
          </a:prstGeom>
          <a:solidFill>
            <a:schemeClr val="bg1"/>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6967151" y="3962400"/>
                <a:ext cx="2119491" cy="7965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C00000"/>
                              </a:solidFill>
                              <a:latin typeface="Cambria Math"/>
                            </a:rPr>
                          </m:ctrlPr>
                        </m:fPr>
                        <m:num>
                          <m:r>
                            <m:rPr>
                              <m:nor/>
                            </m:rPr>
                            <a:rPr lang="en-US" sz="2400" b="0" i="0" smtClean="0">
                              <a:solidFill>
                                <a:srgbClr val="C00000"/>
                              </a:solidFill>
                              <a:latin typeface="+mn-lt"/>
                            </a:rPr>
                            <m:t>Desired</m:t>
                          </m:r>
                          <m:r>
                            <m:rPr>
                              <m:nor/>
                            </m:rPr>
                            <a:rPr lang="en-US" sz="2400" b="0" i="0" smtClean="0">
                              <a:solidFill>
                                <a:srgbClr val="C00000"/>
                              </a:solidFill>
                              <a:latin typeface="+mn-lt"/>
                            </a:rPr>
                            <m:t> </m:t>
                          </m:r>
                          <m:r>
                            <m:rPr>
                              <m:nor/>
                            </m:rPr>
                            <a:rPr lang="en-US" sz="2400" b="0" i="0" smtClean="0">
                              <a:solidFill>
                                <a:srgbClr val="C00000"/>
                              </a:solidFill>
                              <a:latin typeface="+mn-lt"/>
                            </a:rPr>
                            <m:t>Units</m:t>
                          </m:r>
                        </m:num>
                        <m:den>
                          <m:r>
                            <m:rPr>
                              <m:nor/>
                            </m:rPr>
                            <a:rPr lang="en-US" sz="2400" b="0" i="0" smtClean="0">
                              <a:solidFill>
                                <a:srgbClr val="C00000"/>
                              </a:solidFill>
                              <a:latin typeface="+mn-lt"/>
                            </a:rPr>
                            <m:t>1</m:t>
                          </m:r>
                        </m:den>
                      </m:f>
                    </m:oMath>
                  </m:oMathPara>
                </a14:m>
                <a:endParaRPr lang="en-US" sz="2400" dirty="0">
                  <a:solidFill>
                    <a:srgbClr val="C00000"/>
                  </a:solidFill>
                  <a:latin typeface="+mn-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967151" y="3962400"/>
                <a:ext cx="2119491" cy="796565"/>
              </a:xfrm>
              <a:prstGeom prst="rect">
                <a:avLst/>
              </a:prstGeom>
              <a:blipFill rotWithShape="1">
                <a:blip r:embed="rId5" cstate="print"/>
                <a:stretch>
                  <a:fillRect/>
                </a:stretch>
              </a:blipFill>
            </p:spPr>
            <p:txBody>
              <a:bodyPr/>
              <a:lstStyle/>
              <a:p>
                <a:r>
                  <a:rPr lang="en-US">
                    <a:noFill/>
                  </a:rPr>
                  <a:t> </a:t>
                </a:r>
              </a:p>
            </p:txBody>
          </p:sp>
        </mc:Fallback>
      </mc:AlternateContent>
      <p:cxnSp>
        <p:nvCxnSpPr>
          <p:cNvPr id="7" name="Straight Connector 6"/>
          <p:cNvCxnSpPr/>
          <p:nvPr/>
        </p:nvCxnSpPr>
        <p:spPr>
          <a:xfrm flipV="1">
            <a:off x="381000" y="4062444"/>
            <a:ext cx="1524000" cy="274394"/>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596293" y="4481544"/>
            <a:ext cx="1594707" cy="277421"/>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501042" y="4062444"/>
            <a:ext cx="1766158" cy="29823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724400" y="4481544"/>
            <a:ext cx="1752600" cy="27742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61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500"/>
                            </p:stCondLst>
                            <p:childTnLst>
                              <p:par>
                                <p:cTn id="34" presetID="10" presetClass="exit" presetSubtype="0" fill="hold" grpId="1" nodeType="after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par>
                          <p:cTn id="37" fill="hold">
                            <p:stCondLst>
                              <p:cond delay="1000"/>
                            </p:stCondLst>
                            <p:childTnLst>
                              <p:par>
                                <p:cTn id="38" presetID="10" presetClass="exit" presetSubtype="0" fill="hold" grpId="0" nodeType="afterEffect">
                                  <p:stCondLst>
                                    <p:cond delay="0"/>
                                  </p:stCondLst>
                                  <p:childTnLst>
                                    <p:animEffect transition="out" filter="fade">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P spid="5" grpId="0" animBg="1"/>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14" name="TextBox 13"/>
          <p:cNvSpPr txBox="1"/>
          <p:nvPr/>
        </p:nvSpPr>
        <p:spPr>
          <a:xfrm>
            <a:off x="685800" y="4602540"/>
            <a:ext cx="7772399" cy="1569660"/>
          </a:xfrm>
          <a:prstGeom prst="rect">
            <a:avLst/>
          </a:prstGeom>
          <a:noFill/>
        </p:spPr>
        <p:txBody>
          <a:bodyPr wrap="square" rtlCol="0">
            <a:spAutoFit/>
          </a:bodyPr>
          <a:lstStyle/>
          <a:p>
            <a:r>
              <a:rPr lang="en-US" sz="2400" b="0" dirty="0" smtClean="0"/>
              <a:t>Note: The number of significant digits should remain the same after conversion. However, if the precision of the original measurement is in question, you may choose to round to a reasonable precision.</a:t>
            </a:r>
            <a:endParaRPr lang="en-US" sz="2400" b="0" dirty="0"/>
          </a:p>
        </p:txBody>
      </p:sp>
      <mc:AlternateContent xmlns:mc="http://schemas.openxmlformats.org/markup-compatibility/2006" xmlns:a14="http://schemas.microsoft.com/office/drawing/2010/main">
        <mc:Choice Requires="a14">
          <p:sp>
            <p:nvSpPr>
              <p:cNvPr id="25" name="Rectangle 4"/>
              <p:cNvSpPr>
                <a:spLocks noChangeArrowheads="1"/>
              </p:cNvSpPr>
              <p:nvPr/>
            </p:nvSpPr>
            <p:spPr bwMode="auto">
              <a:xfrm>
                <a:off x="457200" y="1791082"/>
                <a:ext cx="8458200" cy="20621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spcBef>
                    <a:spcPct val="50000"/>
                  </a:spcBef>
                </a:pPr>
                <a:r>
                  <a:rPr lang="en-US" sz="3200" b="0" dirty="0" smtClean="0">
                    <a:solidFill>
                      <a:schemeClr val="tx1"/>
                    </a:solidFill>
                    <a:latin typeface="Arial" charset="0"/>
                  </a:rPr>
                  <a:t>Example: Convert 345.7 inches to yards </a:t>
                </a:r>
              </a:p>
              <a:p>
                <a:pPr lvl="2">
                  <a:spcBef>
                    <a:spcPct val="50000"/>
                  </a:spcBef>
                </a:pPr>
                <a:endParaRPr lang="en-US" sz="3200" b="0" i="0" dirty="0" smtClean="0">
                  <a:solidFill>
                    <a:srgbClr val="C00000"/>
                  </a:solidFill>
                  <a:latin typeface="+mn-lt"/>
                </a:endParaRPr>
              </a:p>
              <a:p>
                <a:pPr lvl="2">
                  <a:spcBef>
                    <a:spcPct val="50000"/>
                  </a:spcBef>
                </a:pPr>
                <a14:m>
                  <m:oMath xmlns:m="http://schemas.openxmlformats.org/officeDocument/2006/math">
                    <m:r>
                      <m:rPr>
                        <m:nor/>
                      </m:rPr>
                      <a:rPr lang="en-US" sz="3200" b="0" i="0" smtClean="0">
                        <a:solidFill>
                          <a:srgbClr val="C00000"/>
                        </a:solidFill>
                        <a:latin typeface="+mn-lt"/>
                      </a:rPr>
                      <m:t>345.7 </m:t>
                    </m:r>
                    <m:r>
                      <m:rPr>
                        <m:nor/>
                      </m:rPr>
                      <a:rPr lang="en-US" sz="3200" b="0" i="0" smtClean="0">
                        <a:solidFill>
                          <a:srgbClr val="C00000"/>
                        </a:solidFill>
                        <a:latin typeface="+mn-lt"/>
                      </a:rPr>
                      <m:t>in</m:t>
                    </m:r>
                    <m:r>
                      <m:rPr>
                        <m:nor/>
                      </m:rPr>
                      <a:rPr lang="en-US" sz="3200" b="0" i="0" smtClean="0">
                        <a:solidFill>
                          <a:srgbClr val="C00000"/>
                        </a:solidFill>
                        <a:latin typeface="+mn-lt"/>
                      </a:rPr>
                      <m:t>.</m:t>
                    </m:r>
                  </m:oMath>
                </a14:m>
                <a:r>
                  <a:rPr lang="en-US" sz="3200" b="0" dirty="0" smtClean="0">
                    <a:solidFill>
                      <a:srgbClr val="C00000"/>
                    </a:solidFill>
                    <a:latin typeface="Arial" charset="0"/>
                  </a:rPr>
                  <a:t> </a:t>
                </a:r>
                <a:endParaRPr lang="en-US" sz="3200" b="0" dirty="0">
                  <a:solidFill>
                    <a:srgbClr val="C00000"/>
                  </a:solidFill>
                  <a:latin typeface="Arial" charset="0"/>
                </a:endParaRPr>
              </a:p>
            </p:txBody>
          </p:sp>
        </mc:Choice>
        <mc:Fallback xmlns="">
          <p:sp>
            <p:nvSpPr>
              <p:cNvPr id="25" name="Rectangle 4"/>
              <p:cNvSpPr>
                <a:spLocks noRot="1" noChangeAspect="1" noMove="1" noResize="1" noEditPoints="1" noAdjustHandles="1" noChangeArrowheads="1" noChangeShapeType="1" noTextEdit="1"/>
              </p:cNvSpPr>
              <p:nvPr/>
            </p:nvSpPr>
            <p:spPr bwMode="auto">
              <a:xfrm>
                <a:off x="457200" y="1791082"/>
                <a:ext cx="8458200" cy="2062103"/>
              </a:xfrm>
              <a:prstGeom prst="rect">
                <a:avLst/>
              </a:prstGeom>
              <a:blipFill rotWithShape="1">
                <a:blip r:embed="rId3" cstate="print"/>
                <a:stretch>
                  <a:fillRect l="-1801" t="-3846"/>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355757" y="3040223"/>
                <a:ext cx="1340945"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400">
                          <a:solidFill>
                            <a:srgbClr val="C00000"/>
                          </a:solidFill>
                        </a:rPr>
                        <m:t>.</m:t>
                      </m:r>
                      <m:r>
                        <a:rPr lang="en-US" sz="2400" i="1" smtClean="0">
                          <a:solidFill>
                            <a:srgbClr val="C00000"/>
                          </a:solidFill>
                          <a:latin typeface="Cambria Math"/>
                        </a:rPr>
                        <m:t> </m:t>
                      </m:r>
                      <m:d>
                        <m:dPr>
                          <m:ctrlPr>
                            <a:rPr lang="en-US" sz="2400" i="1">
                              <a:solidFill>
                                <a:srgbClr val="C00000"/>
                              </a:solidFill>
                              <a:latin typeface="Cambria Math"/>
                            </a:rPr>
                          </m:ctrlPr>
                        </m:dPr>
                        <m:e>
                          <m:f>
                            <m:fPr>
                              <m:ctrlPr>
                                <a:rPr lang="en-US" sz="2400" i="1">
                                  <a:solidFill>
                                    <a:srgbClr val="C00000"/>
                                  </a:solidFill>
                                  <a:latin typeface="Cambria Math"/>
                                </a:rPr>
                              </m:ctrlPr>
                            </m:fPr>
                            <m:num>
                              <m:r>
                                <m:rPr>
                                  <m:nor/>
                                </m:rPr>
                                <a:rPr lang="en-US" sz="2400">
                                  <a:solidFill>
                                    <a:srgbClr val="C00000"/>
                                  </a:solidFill>
                                  <a:latin typeface="+mn-lt"/>
                                </a:rPr>
                                <m:t>1 </m:t>
                              </m:r>
                              <m:r>
                                <m:rPr>
                                  <m:nor/>
                                </m:rPr>
                                <a:rPr lang="en-US" sz="2400">
                                  <a:solidFill>
                                    <a:srgbClr val="C00000"/>
                                  </a:solidFill>
                                  <a:latin typeface="+mn-lt"/>
                                </a:rPr>
                                <m:t>yd</m:t>
                              </m:r>
                            </m:num>
                            <m:den>
                              <m:r>
                                <m:rPr>
                                  <m:nor/>
                                </m:rPr>
                                <a:rPr lang="en-US" sz="2400">
                                  <a:solidFill>
                                    <a:srgbClr val="C00000"/>
                                  </a:solidFill>
                                  <a:latin typeface="+mn-lt"/>
                                </a:rPr>
                                <m:t>3 </m:t>
                              </m:r>
                              <m:r>
                                <m:rPr>
                                  <m:nor/>
                                </m:rPr>
                                <a:rPr lang="en-US" sz="2400">
                                  <a:solidFill>
                                    <a:srgbClr val="C00000"/>
                                  </a:solidFill>
                                  <a:latin typeface="+mn-lt"/>
                                </a:rPr>
                                <m:t>ft</m:t>
                              </m:r>
                            </m:den>
                          </m:f>
                        </m:e>
                      </m:d>
                    </m:oMath>
                  </m:oMathPara>
                </a14:m>
                <a:endParaRPr lang="en-US" sz="2400" dirty="0">
                  <a:latin typeface="+mn-lt"/>
                </a:endParaRPr>
              </a:p>
            </p:txBody>
          </p:sp>
        </mc:Choice>
        <mc:Fallback xmlns="">
          <p:sp>
            <p:nvSpPr>
              <p:cNvPr id="4" name="Rectangle 3"/>
              <p:cNvSpPr>
                <a:spLocks noRot="1" noChangeAspect="1" noMove="1" noResize="1" noEditPoints="1" noAdjustHandles="1" noChangeArrowheads="1" noChangeShapeType="1" noTextEdit="1"/>
              </p:cNvSpPr>
              <p:nvPr/>
            </p:nvSpPr>
            <p:spPr>
              <a:xfrm>
                <a:off x="4355757" y="3040223"/>
                <a:ext cx="1340945" cy="922176"/>
              </a:xfrm>
              <a:prstGeom prst="rect">
                <a:avLst/>
              </a:prstGeom>
              <a:blipFill rotWithShape="1">
                <a:blip r:embed="rId4" cstate="print"/>
                <a:stretch>
                  <a:fillRect/>
                </a:stretch>
              </a:blipFill>
            </p:spPr>
            <p:txBody>
              <a:bodyPr/>
              <a:lstStyle/>
              <a:p>
                <a:r>
                  <a:rPr lang="en-US">
                    <a:noFill/>
                  </a:rPr>
                  <a:t> </a:t>
                </a:r>
              </a:p>
            </p:txBody>
          </p:sp>
        </mc:Fallback>
      </mc:AlternateContent>
      <p:sp>
        <p:nvSpPr>
          <p:cNvPr id="5" name="Rectangle 4"/>
          <p:cNvSpPr/>
          <p:nvPr/>
        </p:nvSpPr>
        <p:spPr>
          <a:xfrm>
            <a:off x="5760270" y="3208924"/>
            <a:ext cx="2183065" cy="584775"/>
          </a:xfrm>
          <a:prstGeom prst="rect">
            <a:avLst/>
          </a:prstGeom>
        </p:spPr>
        <p:txBody>
          <a:bodyPr wrap="square">
            <a:spAutoFit/>
          </a:bodyPr>
          <a:lstStyle/>
          <a:p>
            <a:pPr>
              <a:spcBef>
                <a:spcPct val="50000"/>
              </a:spcBef>
            </a:pPr>
            <a:r>
              <a:rPr lang="en-US" sz="3200" dirty="0" smtClean="0">
                <a:solidFill>
                  <a:srgbClr val="C00000"/>
                </a:solidFill>
              </a:rPr>
              <a:t>= 9.602 yd</a:t>
            </a:r>
            <a:endParaRPr lang="en-US" sz="3200" dirty="0">
              <a:solidFill>
                <a:srgbClr val="C00000"/>
              </a:solidFill>
            </a:endParaRPr>
          </a:p>
        </p:txBody>
      </p:sp>
      <mc:AlternateContent xmlns:mc="http://schemas.openxmlformats.org/markup-compatibility/2006" xmlns:a14="http://schemas.microsoft.com/office/drawing/2010/main">
        <mc:Choice Requires="a14">
          <p:sp>
            <p:nvSpPr>
              <p:cNvPr id="15" name="Rectangle 14"/>
              <p:cNvSpPr/>
              <p:nvPr/>
            </p:nvSpPr>
            <p:spPr>
              <a:xfrm>
                <a:off x="2971800" y="3040224"/>
                <a:ext cx="1597425"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400">
                          <a:solidFill>
                            <a:srgbClr val="C00000"/>
                          </a:solidFill>
                        </a:rPr>
                        <m:t>.</m:t>
                      </m:r>
                      <m:r>
                        <m:rPr>
                          <m:nor/>
                        </m:rPr>
                        <a:rPr lang="en-US" sz="2400" b="0" i="0" smtClean="0">
                          <a:solidFill>
                            <a:srgbClr val="C00000"/>
                          </a:solidFill>
                        </a:rPr>
                        <m:t> </m:t>
                      </m:r>
                      <m:d>
                        <m:dPr>
                          <m:ctrlPr>
                            <a:rPr lang="en-US" sz="2400" i="1">
                              <a:solidFill>
                                <a:srgbClr val="C00000"/>
                              </a:solidFill>
                              <a:latin typeface="Cambria Math"/>
                            </a:rPr>
                          </m:ctrlPr>
                        </m:dPr>
                        <m:e>
                          <m:f>
                            <m:fPr>
                              <m:ctrlPr>
                                <a:rPr lang="en-US" sz="2400" i="1">
                                  <a:solidFill>
                                    <a:srgbClr val="C00000"/>
                                  </a:solidFill>
                                  <a:latin typeface="Cambria Math"/>
                                </a:rPr>
                              </m:ctrlPr>
                            </m:fPr>
                            <m:num>
                              <m:r>
                                <m:rPr>
                                  <m:nor/>
                                </m:rPr>
                                <a:rPr lang="en-US" sz="2400">
                                  <a:solidFill>
                                    <a:srgbClr val="C00000"/>
                                  </a:solidFill>
                                  <a:latin typeface="+mn-lt"/>
                                </a:rPr>
                                <m:t>1 </m:t>
                              </m:r>
                              <m:r>
                                <m:rPr>
                                  <m:nor/>
                                </m:rPr>
                                <a:rPr lang="en-US" sz="2400">
                                  <a:solidFill>
                                    <a:srgbClr val="C00000"/>
                                  </a:solidFill>
                                  <a:latin typeface="+mn-lt"/>
                                </a:rPr>
                                <m:t>ft</m:t>
                              </m:r>
                            </m:num>
                            <m:den>
                              <m:r>
                                <m:rPr>
                                  <m:nor/>
                                </m:rPr>
                                <a:rPr lang="en-US" sz="2400">
                                  <a:solidFill>
                                    <a:srgbClr val="C00000"/>
                                  </a:solidFill>
                                  <a:latin typeface="+mn-lt"/>
                                </a:rPr>
                                <m:t>12 </m:t>
                              </m:r>
                              <m:r>
                                <m:rPr>
                                  <m:nor/>
                                </m:rPr>
                                <a:rPr lang="en-US" sz="2400">
                                  <a:solidFill>
                                    <a:srgbClr val="C00000"/>
                                  </a:solidFill>
                                  <a:latin typeface="+mn-lt"/>
                                </a:rPr>
                                <m:t>in</m:t>
                              </m:r>
                              <m:r>
                                <m:rPr>
                                  <m:nor/>
                                </m:rPr>
                                <a:rPr lang="en-US" sz="2400">
                                  <a:solidFill>
                                    <a:srgbClr val="C00000"/>
                                  </a:solidFill>
                                  <a:latin typeface="+mn-lt"/>
                                </a:rPr>
                                <m:t>.</m:t>
                              </m:r>
                            </m:den>
                          </m:f>
                        </m:e>
                      </m:d>
                    </m:oMath>
                  </m:oMathPara>
                </a14:m>
                <a:endParaRPr lang="en-US" sz="2400" dirty="0">
                  <a:latin typeface="+mn-lt"/>
                </a:endParaRPr>
              </a:p>
            </p:txBody>
          </p:sp>
        </mc:Choice>
        <mc:Fallback xmlns="">
          <p:sp>
            <p:nvSpPr>
              <p:cNvPr id="15" name="Rectangle 14"/>
              <p:cNvSpPr>
                <a:spLocks noRot="1" noChangeAspect="1" noMove="1" noResize="1" noEditPoints="1" noAdjustHandles="1" noChangeArrowheads="1" noChangeShapeType="1" noTextEdit="1"/>
              </p:cNvSpPr>
              <p:nvPr/>
            </p:nvSpPr>
            <p:spPr>
              <a:xfrm>
                <a:off x="2971800" y="3040224"/>
                <a:ext cx="1597425" cy="922176"/>
              </a:xfrm>
              <a:prstGeom prst="rect">
                <a:avLst/>
              </a:prstGeom>
              <a:blipFill rotWithShape="1">
                <a:blip r:embed="rId5" cstate="print"/>
                <a:stretch>
                  <a:fillRect/>
                </a:stretch>
              </a:blipFill>
            </p:spPr>
            <p:txBody>
              <a:bodyPr/>
              <a:lstStyle/>
              <a:p>
                <a:r>
                  <a:rPr lang="en-US">
                    <a:noFill/>
                  </a:rPr>
                  <a:t> </a:t>
                </a:r>
              </a:p>
            </p:txBody>
          </p:sp>
        </mc:Fallback>
      </mc:AlternateContent>
      <p:cxnSp>
        <p:nvCxnSpPr>
          <p:cNvPr id="8" name="Straight Connector 7"/>
          <p:cNvCxnSpPr/>
          <p:nvPr/>
        </p:nvCxnSpPr>
        <p:spPr>
          <a:xfrm flipV="1">
            <a:off x="2590800" y="3471369"/>
            <a:ext cx="381000" cy="2923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86200" y="3593812"/>
            <a:ext cx="381000" cy="2923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886200" y="3164305"/>
            <a:ext cx="381000" cy="14619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105400" y="3569678"/>
            <a:ext cx="301829" cy="1703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bwMode="auto">
          <a:xfrm>
            <a:off x="5334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dirty="0" smtClean="0">
                <a:solidFill>
                  <a:srgbClr val="333399"/>
                </a:solidFill>
                <a:latin typeface="Arial" charset="0"/>
              </a:rPr>
              <a:t>Dimensional Analysis</a:t>
            </a:r>
          </a:p>
        </p:txBody>
      </p:sp>
    </p:spTree>
    <p:extLst>
      <p:ext uri="{BB962C8B-B14F-4D97-AF65-F5344CB8AC3E}">
        <p14:creationId xmlns:p14="http://schemas.microsoft.com/office/powerpoint/2010/main" val="364718158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22" presetClass="entr" presetSubtype="4"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
          <p:cNvSpPr>
            <a:spLocks noChangeArrowheads="1"/>
          </p:cNvSpPr>
          <p:nvPr/>
        </p:nvSpPr>
        <p:spPr bwMode="auto">
          <a:xfrm>
            <a:off x="457200" y="1219200"/>
            <a:ext cx="84582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0" dirty="0" smtClean="0">
                <a:solidFill>
                  <a:schemeClr val="tx1"/>
                </a:solidFill>
                <a:latin typeface="Arial" charset="0"/>
              </a:rPr>
              <a:t>Example: An American car company has designed a new high fuel efficiency vehicle that is rated at 55 miles per gallon. The company plans to export the car to Europe and must advertise the fuel efficiency in SI units. What is the fuel usage rate in kilometers per liter?  </a:t>
            </a:r>
            <a:endParaRPr lang="en-US" sz="3200" b="0" dirty="0">
              <a:solidFill>
                <a:srgbClr val="C00000"/>
              </a:solidFill>
              <a:latin typeface="Arial" charset="0"/>
            </a:endParaRPr>
          </a:p>
        </p:txBody>
      </p:sp>
      <mc:AlternateContent xmlns:mc="http://schemas.openxmlformats.org/markup-compatibility/2006" xmlns:a14="http://schemas.microsoft.com/office/drawing/2010/main">
        <mc:Choice Requires="a14">
          <p:sp>
            <p:nvSpPr>
              <p:cNvPr id="20" name="Rectangle 19"/>
              <p:cNvSpPr/>
              <p:nvPr/>
            </p:nvSpPr>
            <p:spPr>
              <a:xfrm>
                <a:off x="6544056" y="4599542"/>
                <a:ext cx="2599944" cy="2086084"/>
              </a:xfrm>
              <a:prstGeom prst="rect">
                <a:avLst/>
              </a:prstGeom>
              <a:solidFill>
                <a:schemeClr val="bg1"/>
              </a:solidFill>
            </p:spPr>
            <p:txBody>
              <a:bodyPr wrap="square">
                <a:spAutoFit/>
              </a:bodyPr>
              <a:lstStyle/>
              <a:p>
                <a:pPr>
                  <a:spcBef>
                    <a:spcPct val="50000"/>
                  </a:spcBef>
                </a:pPr>
                <a:endParaRPr lang="en-US" sz="2800" b="1" i="1" dirty="0" smtClean="0">
                  <a:solidFill>
                    <a:srgbClr val="C00000"/>
                  </a:solidFill>
                  <a:latin typeface="Cambria Math"/>
                </a:endParaRPr>
              </a:p>
              <a:p>
                <a:pPr>
                  <a:spcBef>
                    <a:spcPct val="50000"/>
                  </a:spcBef>
                </a:pPr>
                <a14:m>
                  <m:oMathPara xmlns:m="http://schemas.openxmlformats.org/officeDocument/2006/math">
                    <m:oMathParaPr>
                      <m:jc m:val="centerGroup"/>
                    </m:oMathParaPr>
                    <m:oMath xmlns:m="http://schemas.openxmlformats.org/officeDocument/2006/math">
                      <m:r>
                        <a:rPr lang="en-US" sz="2800" b="1" i="1" dirty="0" smtClean="0">
                          <a:solidFill>
                            <a:srgbClr val="C00000"/>
                          </a:solidFill>
                          <a:latin typeface="Cambria Math"/>
                        </a:rPr>
                        <m:t>=</m:t>
                      </m:r>
                      <m:f>
                        <m:fPr>
                          <m:ctrlPr>
                            <a:rPr lang="en-US" sz="2800" b="1" i="1" dirty="0" smtClean="0">
                              <a:solidFill>
                                <a:srgbClr val="C00000"/>
                              </a:solidFill>
                              <a:latin typeface="Cambria Math"/>
                            </a:rPr>
                          </m:ctrlPr>
                        </m:fPr>
                        <m:num>
                          <m:r>
                            <m:rPr>
                              <m:nor/>
                            </m:rPr>
                            <a:rPr lang="en-US" sz="2800" b="1" i="0" dirty="0" smtClean="0">
                              <a:solidFill>
                                <a:srgbClr val="C00000"/>
                              </a:solidFill>
                              <a:latin typeface="+mn-lt"/>
                            </a:rPr>
                            <m:t>? </m:t>
                          </m:r>
                          <m:r>
                            <m:rPr>
                              <m:nor/>
                            </m:rPr>
                            <a:rPr lang="en-US" sz="2800" b="1" i="0" dirty="0" smtClean="0">
                              <a:solidFill>
                                <a:srgbClr val="C00000"/>
                              </a:solidFill>
                              <a:latin typeface="+mn-lt"/>
                            </a:rPr>
                            <m:t>km</m:t>
                          </m:r>
                        </m:num>
                        <m:den>
                          <m:r>
                            <m:rPr>
                              <m:nor/>
                            </m:rPr>
                            <a:rPr lang="en-US" sz="2800" b="1" i="0" dirty="0" smtClean="0">
                              <a:solidFill>
                                <a:srgbClr val="C00000"/>
                              </a:solidFill>
                              <a:latin typeface="+mn-lt"/>
                            </a:rPr>
                            <m:t>L</m:t>
                          </m:r>
                        </m:den>
                      </m:f>
                    </m:oMath>
                  </m:oMathPara>
                </a14:m>
                <a:endParaRPr lang="en-US" sz="3200" b="1" dirty="0" smtClean="0">
                  <a:solidFill>
                    <a:srgbClr val="C00000"/>
                  </a:solidFill>
                </a:endParaRPr>
              </a:p>
              <a:p>
                <a:pPr>
                  <a:spcBef>
                    <a:spcPct val="50000"/>
                  </a:spcBef>
                </a:pPr>
                <a:endParaRPr lang="en-US" sz="3200" b="1" dirty="0">
                  <a:solidFill>
                    <a:srgbClr val="C0000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6544056" y="4599542"/>
                <a:ext cx="2599944" cy="2086084"/>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33400" y="4839015"/>
                <a:ext cx="1676400" cy="989438"/>
              </a:xfrm>
              <a:prstGeom prst="rect">
                <a:avLst/>
              </a:prstGeom>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lang="en-US" sz="2800" i="1" dirty="0" smtClean="0">
                              <a:solidFill>
                                <a:srgbClr val="C00000"/>
                              </a:solidFill>
                              <a:latin typeface="Cambria Math"/>
                            </a:rPr>
                          </m:ctrlPr>
                        </m:fPr>
                        <m:num>
                          <m:r>
                            <m:rPr>
                              <m:nor/>
                            </m:rPr>
                            <a:rPr lang="en-US" sz="2800" b="0" i="0" dirty="0" smtClean="0">
                              <a:solidFill>
                                <a:srgbClr val="C00000"/>
                              </a:solidFill>
                              <a:latin typeface="+mn-lt"/>
                            </a:rPr>
                            <m:t>55 </m:t>
                          </m:r>
                          <m:r>
                            <m:rPr>
                              <m:nor/>
                            </m:rPr>
                            <a:rPr lang="en-US" sz="2800" b="0" i="0" dirty="0" smtClean="0">
                              <a:solidFill>
                                <a:srgbClr val="C00000"/>
                              </a:solidFill>
                              <a:latin typeface="+mn-lt"/>
                            </a:rPr>
                            <m:t>mi</m:t>
                          </m:r>
                        </m:num>
                        <m:den>
                          <m:r>
                            <m:rPr>
                              <m:nor/>
                            </m:rPr>
                            <a:rPr lang="en-US" sz="2800" b="0" i="0" dirty="0" smtClean="0">
                              <a:solidFill>
                                <a:srgbClr val="C00000"/>
                              </a:solidFill>
                              <a:latin typeface="+mn-lt"/>
                            </a:rPr>
                            <m:t>gal</m:t>
                          </m:r>
                        </m:den>
                      </m:f>
                    </m:oMath>
                  </m:oMathPara>
                </a14:m>
                <a:endParaRPr lang="en-US" sz="3200" dirty="0">
                  <a:solidFill>
                    <a:srgbClr val="C0000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533400" y="4839015"/>
                <a:ext cx="1676400" cy="989438"/>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828800" y="4883117"/>
                <a:ext cx="2435860"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smtClean="0">
                          <a:solidFill>
                            <a:srgbClr val="C00000"/>
                          </a:solidFill>
                        </a:rPr>
                        <m:t>.</m:t>
                      </m:r>
                      <m:r>
                        <m:rPr>
                          <m:nor/>
                        </m:rPr>
                        <a:rPr lang="en-US" sz="2800" b="0" i="0" smtClean="0">
                          <a:solidFill>
                            <a:srgbClr val="C00000"/>
                          </a:solidFill>
                        </a:rPr>
                        <m:t> </m:t>
                      </m:r>
                      <m:d>
                        <m:dPr>
                          <m:ctrlPr>
                            <a:rPr lang="en-US" sz="2800" i="1">
                              <a:solidFill>
                                <a:srgbClr val="C00000"/>
                              </a:solidFill>
                              <a:latin typeface="Cambria Math"/>
                            </a:rPr>
                          </m:ctrlPr>
                        </m:dPr>
                        <m:e>
                          <m:f>
                            <m:fPr>
                              <m:ctrlPr>
                                <a:rPr lang="en-US" sz="2800" i="1" smtClean="0">
                                  <a:solidFill>
                                    <a:srgbClr val="C00000"/>
                                  </a:solidFill>
                                  <a:latin typeface="Cambria Math"/>
                                </a:rPr>
                              </m:ctrlPr>
                            </m:fPr>
                            <m:num>
                              <m:r>
                                <m:rPr>
                                  <m:nor/>
                                </m:rPr>
                                <a:rPr lang="en-US" sz="2800" b="0" i="0" smtClean="0">
                                  <a:solidFill>
                                    <a:srgbClr val="C00000"/>
                                  </a:solidFill>
                                  <a:latin typeface="+mn-lt"/>
                                </a:rPr>
                                <m:t>0.264</m:t>
                              </m:r>
                              <m:r>
                                <m:rPr>
                                  <m:nor/>
                                </m:rPr>
                                <a:rPr lang="en-US" sz="2800">
                                  <a:solidFill>
                                    <a:srgbClr val="C00000"/>
                                  </a:solidFill>
                                  <a:latin typeface="+mn-lt"/>
                                </a:rPr>
                                <m:t> </m:t>
                              </m:r>
                              <m:r>
                                <m:rPr>
                                  <m:nor/>
                                </m:rPr>
                                <a:rPr lang="en-US" sz="2800" b="0" i="0" smtClean="0">
                                  <a:solidFill>
                                    <a:srgbClr val="C00000"/>
                                  </a:solidFill>
                                  <a:latin typeface="+mn-lt"/>
                                </a:rPr>
                                <m:t>gal</m:t>
                              </m:r>
                            </m:num>
                            <m:den>
                              <m:r>
                                <m:rPr>
                                  <m:nor/>
                                </m:rPr>
                                <a:rPr lang="en-US" sz="2800">
                                  <a:solidFill>
                                    <a:srgbClr val="C00000"/>
                                  </a:solidFill>
                                  <a:latin typeface="+mn-lt"/>
                                </a:rPr>
                                <m:t> </m:t>
                              </m:r>
                              <m:r>
                                <m:rPr>
                                  <m:nor/>
                                </m:rPr>
                                <a:rPr lang="en-US" sz="2800" b="0" i="0" smtClean="0">
                                  <a:solidFill>
                                    <a:srgbClr val="C00000"/>
                                  </a:solidFill>
                                  <a:latin typeface="+mn-lt"/>
                                </a:rPr>
                                <m:t>L</m:t>
                              </m:r>
                            </m:den>
                          </m:f>
                        </m:e>
                      </m:d>
                    </m:oMath>
                  </m:oMathPara>
                </a14:m>
                <a:endParaRPr lang="en-US" sz="2800" dirty="0">
                  <a:latin typeface="+mn-lt"/>
                </a:endParaRPr>
              </a:p>
            </p:txBody>
          </p:sp>
        </mc:Choice>
        <mc:Fallback xmlns="">
          <p:sp>
            <p:nvSpPr>
              <p:cNvPr id="15" name="Rectangle 14"/>
              <p:cNvSpPr>
                <a:spLocks noRot="1" noChangeAspect="1" noMove="1" noResize="1" noEditPoints="1" noAdjustHandles="1" noChangeArrowheads="1" noChangeShapeType="1" noTextEdit="1"/>
              </p:cNvSpPr>
              <p:nvPr/>
            </p:nvSpPr>
            <p:spPr>
              <a:xfrm>
                <a:off x="1828800" y="4883117"/>
                <a:ext cx="2435860" cy="1060483"/>
              </a:xfrm>
              <a:prstGeom prst="rect">
                <a:avLst/>
              </a:prstGeom>
              <a:blipFill rotWithShape="1">
                <a:blip r:embed="rId5" cstate="print"/>
                <a:stretch>
                  <a:fillRect/>
                </a:stretch>
              </a:blipFill>
            </p:spPr>
            <p:txBody>
              <a:bodyPr/>
              <a:lstStyle/>
              <a:p>
                <a:r>
                  <a:rPr lang="en-US">
                    <a:noFill/>
                  </a:rPr>
                  <a:t> </a:t>
                </a:r>
              </a:p>
            </p:txBody>
          </p:sp>
        </mc:Fallback>
      </mc:AlternateContent>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mc:AlternateContent xmlns:mc="http://schemas.openxmlformats.org/markup-compatibility/2006" xmlns:a14="http://schemas.microsoft.com/office/drawing/2010/main">
        <mc:Choice Requires="a14">
          <p:sp>
            <p:nvSpPr>
              <p:cNvPr id="4" name="Rectangle 3"/>
              <p:cNvSpPr/>
              <p:nvPr/>
            </p:nvSpPr>
            <p:spPr>
              <a:xfrm>
                <a:off x="4264660" y="4945224"/>
                <a:ext cx="2314031"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i="0">
                          <a:solidFill>
                            <a:srgbClr val="C00000"/>
                          </a:solidFill>
                        </a:rPr>
                        <m:t>.</m:t>
                      </m:r>
                      <m:r>
                        <m:rPr>
                          <m:nor/>
                        </m:rPr>
                        <a:rPr lang="en-US" sz="2800" i="0" smtClean="0">
                          <a:solidFill>
                            <a:srgbClr val="C00000"/>
                          </a:solidFill>
                          <a:latin typeface="Cambria Math"/>
                        </a:rPr>
                        <m:t> </m:t>
                      </m:r>
                      <m:d>
                        <m:dPr>
                          <m:ctrlPr>
                            <a:rPr lang="en-US" sz="2800" i="1">
                              <a:solidFill>
                                <a:srgbClr val="C00000"/>
                              </a:solidFill>
                              <a:latin typeface="Cambria Math"/>
                            </a:rPr>
                          </m:ctrlPr>
                        </m:dPr>
                        <m:e>
                          <m:f>
                            <m:fPr>
                              <m:ctrlPr>
                                <a:rPr lang="en-US" sz="2800" i="1">
                                  <a:solidFill>
                                    <a:srgbClr val="C00000"/>
                                  </a:solidFill>
                                  <a:latin typeface="Cambria Math"/>
                                </a:rPr>
                              </m:ctrlPr>
                            </m:fPr>
                            <m:num>
                              <m:r>
                                <m:rPr>
                                  <m:nor/>
                                </m:rPr>
                                <a:rPr lang="en-US" sz="2800" i="0">
                                  <a:solidFill>
                                    <a:srgbClr val="C00000"/>
                                  </a:solidFill>
                                  <a:latin typeface="+mn-lt"/>
                                </a:rPr>
                                <m:t>1 </m:t>
                              </m:r>
                              <m:r>
                                <m:rPr>
                                  <m:nor/>
                                </m:rPr>
                                <a:rPr lang="en-US" sz="2800" b="0" i="0" smtClean="0">
                                  <a:solidFill>
                                    <a:srgbClr val="C00000"/>
                                  </a:solidFill>
                                  <a:latin typeface="+mn-lt"/>
                                </a:rPr>
                                <m:t>km</m:t>
                              </m:r>
                            </m:num>
                            <m:den>
                              <m:r>
                                <m:rPr>
                                  <m:nor/>
                                </m:rPr>
                                <a:rPr lang="en-US" sz="2800" b="0" i="0" smtClean="0">
                                  <a:solidFill>
                                    <a:srgbClr val="C00000"/>
                                  </a:solidFill>
                                  <a:latin typeface="+mn-lt"/>
                                </a:rPr>
                                <m:t>0.621</m:t>
                              </m:r>
                              <m:r>
                                <m:rPr>
                                  <m:nor/>
                                </m:rPr>
                                <a:rPr lang="en-US" sz="2800" i="0">
                                  <a:solidFill>
                                    <a:srgbClr val="C00000"/>
                                  </a:solidFill>
                                  <a:latin typeface="+mn-lt"/>
                                </a:rPr>
                                <m:t> </m:t>
                              </m:r>
                              <m:r>
                                <m:rPr>
                                  <m:nor/>
                                </m:rPr>
                                <a:rPr lang="en-US" sz="2800" b="0" i="0" smtClean="0">
                                  <a:solidFill>
                                    <a:srgbClr val="C00000"/>
                                  </a:solidFill>
                                  <a:latin typeface="+mn-lt"/>
                                </a:rPr>
                                <m:t>mi</m:t>
                              </m:r>
                            </m:den>
                          </m:f>
                        </m:e>
                      </m:d>
                    </m:oMath>
                  </m:oMathPara>
                </a14:m>
                <a:endParaRPr lang="en-US" sz="2800" dirty="0">
                  <a:latin typeface="+mn-lt"/>
                </a:endParaRPr>
              </a:p>
            </p:txBody>
          </p:sp>
        </mc:Choice>
        <mc:Fallback xmlns="">
          <p:sp>
            <p:nvSpPr>
              <p:cNvPr id="4" name="Rectangle 3"/>
              <p:cNvSpPr>
                <a:spLocks noRot="1" noChangeAspect="1" noMove="1" noResize="1" noEditPoints="1" noAdjustHandles="1" noChangeArrowheads="1" noChangeShapeType="1" noTextEdit="1"/>
              </p:cNvSpPr>
              <p:nvPr/>
            </p:nvSpPr>
            <p:spPr>
              <a:xfrm>
                <a:off x="4264660" y="4945224"/>
                <a:ext cx="2314031" cy="1060483"/>
              </a:xfrm>
              <a:prstGeom prst="rect">
                <a:avLst/>
              </a:prstGeom>
              <a:blipFill rotWithShape="1">
                <a:blip r:embed="rId6" cstate="print"/>
                <a:stretch>
                  <a:fillRect/>
                </a:stretch>
              </a:blipFill>
            </p:spPr>
            <p:txBody>
              <a:bodyPr/>
              <a:lstStyle/>
              <a:p>
                <a:r>
                  <a:rPr lang="en-US">
                    <a:noFill/>
                  </a:rPr>
                  <a:t> </a:t>
                </a:r>
              </a:p>
            </p:txBody>
          </p:sp>
        </mc:Fallback>
      </mc:AlternateContent>
      <p:cxnSp>
        <p:nvCxnSpPr>
          <p:cNvPr id="8" name="Straight Connector 7"/>
          <p:cNvCxnSpPr/>
          <p:nvPr/>
        </p:nvCxnSpPr>
        <p:spPr>
          <a:xfrm flipV="1">
            <a:off x="1167452" y="5486400"/>
            <a:ext cx="508948" cy="24134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352800" y="5041346"/>
            <a:ext cx="533400" cy="2923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390650" y="5041346"/>
            <a:ext cx="438150" cy="14619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791200" y="5642584"/>
            <a:ext cx="457200" cy="1703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bwMode="auto">
          <a:xfrm>
            <a:off x="5334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dirty="0" smtClean="0">
                <a:solidFill>
                  <a:srgbClr val="333399"/>
                </a:solidFill>
                <a:latin typeface="Arial" charset="0"/>
              </a:rPr>
              <a:t>Dimensional Analysis</a:t>
            </a:r>
          </a:p>
        </p:txBody>
      </p:sp>
      <mc:AlternateContent xmlns:mc="http://schemas.openxmlformats.org/markup-compatibility/2006" xmlns:a14="http://schemas.microsoft.com/office/drawing/2010/main">
        <mc:Choice Requires="a14">
          <p:sp>
            <p:nvSpPr>
              <p:cNvPr id="2" name="TextBox 1"/>
              <p:cNvSpPr txBox="1"/>
              <p:nvPr/>
            </p:nvSpPr>
            <p:spPr>
              <a:xfrm>
                <a:off x="2104543" y="4203451"/>
                <a:ext cx="2315057" cy="461665"/>
              </a:xfrm>
              <a:prstGeom prst="rect">
                <a:avLst/>
              </a:prstGeom>
              <a:noFill/>
              <a:ln>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400" b="0" i="0" smtClean="0">
                          <a:solidFill>
                            <a:srgbClr val="0000FF"/>
                          </a:solidFill>
                          <a:latin typeface="+mn-lt"/>
                        </a:rPr>
                        <m:t>1 </m:t>
                      </m:r>
                      <m:r>
                        <m:rPr>
                          <m:nor/>
                        </m:rPr>
                        <a:rPr lang="en-US" sz="2400" b="0" i="0" smtClean="0">
                          <a:solidFill>
                            <a:srgbClr val="0000FF"/>
                          </a:solidFill>
                          <a:latin typeface="+mn-lt"/>
                        </a:rPr>
                        <m:t>L</m:t>
                      </m:r>
                      <m:r>
                        <m:rPr>
                          <m:nor/>
                        </m:rPr>
                        <a:rPr lang="en-US" sz="2400" b="0" i="0" smtClean="0">
                          <a:solidFill>
                            <a:srgbClr val="0000FF"/>
                          </a:solidFill>
                          <a:latin typeface="+mn-lt"/>
                        </a:rPr>
                        <m:t> = 0.264 </m:t>
                      </m:r>
                      <m:r>
                        <m:rPr>
                          <m:nor/>
                        </m:rPr>
                        <a:rPr lang="en-US" sz="2400" b="0" i="0" smtClean="0">
                          <a:solidFill>
                            <a:srgbClr val="0000FF"/>
                          </a:solidFill>
                          <a:latin typeface="+mn-lt"/>
                        </a:rPr>
                        <m:t>gal</m:t>
                      </m:r>
                    </m:oMath>
                  </m:oMathPara>
                </a14:m>
                <a:endParaRPr lang="en-US" sz="2400" dirty="0">
                  <a:solidFill>
                    <a:srgbClr val="0000FF"/>
                  </a:solidFill>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104543" y="4203451"/>
                <a:ext cx="2315057" cy="461665"/>
              </a:xfrm>
              <a:prstGeom prst="rect">
                <a:avLst/>
              </a:prstGeom>
              <a:blipFill rotWithShape="1">
                <a:blip r:embed="rId7" cstate="print"/>
                <a:stretch>
                  <a:fillRect b="-18182"/>
                </a:stretch>
              </a:blipFill>
              <a:ln>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330624" y="6172200"/>
                <a:ext cx="2467342" cy="461665"/>
              </a:xfrm>
              <a:prstGeom prst="rect">
                <a:avLst/>
              </a:prstGeom>
              <a:noFill/>
              <a:ln>
                <a:solidFill>
                  <a:srgbClr val="008A3E"/>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400" b="0" i="0" smtClean="0">
                          <a:solidFill>
                            <a:srgbClr val="008A3E"/>
                          </a:solidFill>
                          <a:latin typeface="+mn-lt"/>
                        </a:rPr>
                        <m:t>1 </m:t>
                      </m:r>
                      <m:r>
                        <m:rPr>
                          <m:nor/>
                        </m:rPr>
                        <a:rPr lang="en-US" sz="2400" b="0" i="0" smtClean="0">
                          <a:solidFill>
                            <a:srgbClr val="008A3E"/>
                          </a:solidFill>
                          <a:latin typeface="+mn-lt"/>
                        </a:rPr>
                        <m:t>km</m:t>
                      </m:r>
                      <m:r>
                        <m:rPr>
                          <m:nor/>
                        </m:rPr>
                        <a:rPr lang="en-US" sz="2400" b="0" i="0" smtClean="0">
                          <a:solidFill>
                            <a:srgbClr val="008A3E"/>
                          </a:solidFill>
                          <a:latin typeface="+mn-lt"/>
                        </a:rPr>
                        <m:t> = 0.621 </m:t>
                      </m:r>
                      <m:r>
                        <m:rPr>
                          <m:nor/>
                        </m:rPr>
                        <a:rPr lang="en-US" sz="2400" b="0" i="0" smtClean="0">
                          <a:solidFill>
                            <a:srgbClr val="008A3E"/>
                          </a:solidFill>
                          <a:latin typeface="+mn-lt"/>
                        </a:rPr>
                        <m:t>mi</m:t>
                      </m:r>
                    </m:oMath>
                  </m:oMathPara>
                </a14:m>
                <a:endParaRPr lang="en-US" sz="2400" dirty="0">
                  <a:solidFill>
                    <a:srgbClr val="008A3E"/>
                  </a:solidFill>
                  <a:latin typeface="+mn-l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330624" y="6172200"/>
                <a:ext cx="2467342" cy="461665"/>
              </a:xfrm>
              <a:prstGeom prst="rect">
                <a:avLst/>
              </a:prstGeom>
              <a:blipFill rotWithShape="1">
                <a:blip r:embed="rId8" cstate="print"/>
                <a:stretch>
                  <a:fillRect/>
                </a:stretch>
              </a:blipFill>
              <a:ln>
                <a:solidFill>
                  <a:srgbClr val="008A3E"/>
                </a:solidFill>
              </a:ln>
            </p:spPr>
            <p:txBody>
              <a:bodyPr/>
              <a:lstStyle/>
              <a:p>
                <a:r>
                  <a:rPr lang="en-US">
                    <a:noFill/>
                  </a:rPr>
                  <a:t> </a:t>
                </a:r>
              </a:p>
            </p:txBody>
          </p:sp>
        </mc:Fallback>
      </mc:AlternateContent>
    </p:spTree>
    <p:extLst>
      <p:ext uri="{BB962C8B-B14F-4D97-AF65-F5344CB8AC3E}">
        <p14:creationId xmlns:p14="http://schemas.microsoft.com/office/powerpoint/2010/main" val="4280522982"/>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22" presetClass="entr" presetSubtype="4"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4" grpId="0" animBg="1"/>
      <p:bldP spid="2"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Rectangle 21"/>
              <p:cNvSpPr/>
              <p:nvPr/>
            </p:nvSpPr>
            <p:spPr>
              <a:xfrm>
                <a:off x="6984873" y="5104485"/>
                <a:ext cx="2206752" cy="913905"/>
              </a:xfrm>
              <a:prstGeom prst="rect">
                <a:avLst/>
              </a:prstGeom>
              <a:solidFill>
                <a:schemeClr val="bg1"/>
              </a:solidFill>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r>
                        <a:rPr lang="en-US" sz="2800" b="1" i="1" dirty="0" smtClean="0">
                          <a:solidFill>
                            <a:srgbClr val="C00000"/>
                          </a:solidFill>
                          <a:latin typeface="Cambria Math"/>
                        </a:rPr>
                        <m:t>=</m:t>
                      </m:r>
                      <m:f>
                        <m:fPr>
                          <m:ctrlPr>
                            <a:rPr lang="en-US" sz="2800" b="1" i="1" dirty="0" smtClean="0">
                              <a:solidFill>
                                <a:srgbClr val="C00000"/>
                              </a:solidFill>
                              <a:latin typeface="Cambria Math"/>
                            </a:rPr>
                          </m:ctrlPr>
                        </m:fPr>
                        <m:num>
                          <m:r>
                            <m:rPr>
                              <m:nor/>
                            </m:rPr>
                            <a:rPr lang="en-US" sz="2800" b="1" i="0" dirty="0" smtClean="0">
                              <a:solidFill>
                                <a:srgbClr val="C00000"/>
                              </a:solidFill>
                              <a:latin typeface="+mn-lt"/>
                            </a:rPr>
                            <m:t>23.4 </m:t>
                          </m:r>
                          <m:r>
                            <m:rPr>
                              <m:nor/>
                            </m:rPr>
                            <a:rPr lang="en-US" sz="2800" b="1" i="0" dirty="0" smtClean="0">
                              <a:solidFill>
                                <a:srgbClr val="C00000"/>
                              </a:solidFill>
                              <a:latin typeface="+mn-lt"/>
                            </a:rPr>
                            <m:t>km</m:t>
                          </m:r>
                        </m:num>
                        <m:den>
                          <m:r>
                            <m:rPr>
                              <m:nor/>
                            </m:rPr>
                            <a:rPr lang="en-US" sz="2800" b="1" i="0" dirty="0" smtClean="0">
                              <a:solidFill>
                                <a:srgbClr val="C00000"/>
                              </a:solidFill>
                              <a:latin typeface="+mn-lt"/>
                            </a:rPr>
                            <m:t>L</m:t>
                          </m:r>
                        </m:den>
                      </m:f>
                    </m:oMath>
                  </m:oMathPara>
                </a14:m>
                <a:endParaRPr lang="en-US" sz="3200" b="1" dirty="0">
                  <a:solidFill>
                    <a:srgbClr val="C00000"/>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6984873" y="5104485"/>
                <a:ext cx="2206752" cy="913905"/>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33400" y="4839015"/>
                <a:ext cx="1676400" cy="989438"/>
              </a:xfrm>
              <a:prstGeom prst="rect">
                <a:avLst/>
              </a:prstGeom>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lang="en-US" sz="2800" i="1" dirty="0" smtClean="0">
                              <a:solidFill>
                                <a:srgbClr val="C00000"/>
                              </a:solidFill>
                              <a:latin typeface="Cambria Math"/>
                            </a:rPr>
                          </m:ctrlPr>
                        </m:fPr>
                        <m:num>
                          <m:r>
                            <m:rPr>
                              <m:nor/>
                            </m:rPr>
                            <a:rPr lang="en-US" sz="2800" b="0" i="0" dirty="0" smtClean="0">
                              <a:solidFill>
                                <a:srgbClr val="C00000"/>
                              </a:solidFill>
                              <a:latin typeface="+mn-lt"/>
                            </a:rPr>
                            <m:t>55 </m:t>
                          </m:r>
                          <m:r>
                            <m:rPr>
                              <m:nor/>
                            </m:rPr>
                            <a:rPr lang="en-US" sz="2800" b="0" i="0" dirty="0" smtClean="0">
                              <a:solidFill>
                                <a:srgbClr val="C00000"/>
                              </a:solidFill>
                              <a:latin typeface="+mn-lt"/>
                            </a:rPr>
                            <m:t>mi</m:t>
                          </m:r>
                        </m:num>
                        <m:den>
                          <m:r>
                            <m:rPr>
                              <m:nor/>
                            </m:rPr>
                            <a:rPr lang="en-US" sz="2800" b="0" i="0" dirty="0" smtClean="0">
                              <a:solidFill>
                                <a:srgbClr val="C00000"/>
                              </a:solidFill>
                              <a:latin typeface="+mn-lt"/>
                            </a:rPr>
                            <m:t>gal</m:t>
                          </m:r>
                        </m:den>
                      </m:f>
                    </m:oMath>
                  </m:oMathPara>
                </a14:m>
                <a:endParaRPr lang="en-US" sz="3200" dirty="0">
                  <a:solidFill>
                    <a:srgbClr val="C0000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533400" y="4839015"/>
                <a:ext cx="1676400" cy="989438"/>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828800" y="4883117"/>
                <a:ext cx="2435860"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smtClean="0">
                          <a:solidFill>
                            <a:srgbClr val="C00000"/>
                          </a:solidFill>
                        </a:rPr>
                        <m:t>.</m:t>
                      </m:r>
                      <m:r>
                        <m:rPr>
                          <m:nor/>
                        </m:rPr>
                        <a:rPr lang="en-US" sz="2800" b="0" i="0" smtClean="0">
                          <a:solidFill>
                            <a:srgbClr val="C00000"/>
                          </a:solidFill>
                        </a:rPr>
                        <m:t> </m:t>
                      </m:r>
                      <m:d>
                        <m:dPr>
                          <m:ctrlPr>
                            <a:rPr lang="en-US" sz="2800" i="1">
                              <a:solidFill>
                                <a:srgbClr val="C00000"/>
                              </a:solidFill>
                              <a:latin typeface="Cambria Math"/>
                            </a:rPr>
                          </m:ctrlPr>
                        </m:dPr>
                        <m:e>
                          <m:f>
                            <m:fPr>
                              <m:ctrlPr>
                                <a:rPr lang="en-US" sz="2800" i="1" smtClean="0">
                                  <a:solidFill>
                                    <a:srgbClr val="C00000"/>
                                  </a:solidFill>
                                  <a:latin typeface="Cambria Math"/>
                                </a:rPr>
                              </m:ctrlPr>
                            </m:fPr>
                            <m:num>
                              <m:r>
                                <m:rPr>
                                  <m:nor/>
                                </m:rPr>
                                <a:rPr lang="en-US" sz="2800" b="0" i="0" smtClean="0">
                                  <a:solidFill>
                                    <a:srgbClr val="C00000"/>
                                  </a:solidFill>
                                  <a:latin typeface="+mn-lt"/>
                                </a:rPr>
                                <m:t>0.264</m:t>
                              </m:r>
                              <m:r>
                                <m:rPr>
                                  <m:nor/>
                                </m:rPr>
                                <a:rPr lang="en-US" sz="2800">
                                  <a:solidFill>
                                    <a:srgbClr val="C00000"/>
                                  </a:solidFill>
                                  <a:latin typeface="+mn-lt"/>
                                </a:rPr>
                                <m:t> </m:t>
                              </m:r>
                              <m:r>
                                <m:rPr>
                                  <m:nor/>
                                </m:rPr>
                                <a:rPr lang="en-US" sz="2800" b="0" i="0" smtClean="0">
                                  <a:solidFill>
                                    <a:srgbClr val="C00000"/>
                                  </a:solidFill>
                                  <a:latin typeface="+mn-lt"/>
                                </a:rPr>
                                <m:t>gal</m:t>
                              </m:r>
                            </m:num>
                            <m:den>
                              <m:r>
                                <m:rPr>
                                  <m:nor/>
                                </m:rPr>
                                <a:rPr lang="en-US" sz="2800">
                                  <a:solidFill>
                                    <a:srgbClr val="C00000"/>
                                  </a:solidFill>
                                  <a:latin typeface="+mn-lt"/>
                                </a:rPr>
                                <m:t> </m:t>
                              </m:r>
                              <m:r>
                                <m:rPr>
                                  <m:nor/>
                                </m:rPr>
                                <a:rPr lang="en-US" sz="2800" b="0" i="0" smtClean="0">
                                  <a:solidFill>
                                    <a:srgbClr val="C00000"/>
                                  </a:solidFill>
                                  <a:latin typeface="+mn-lt"/>
                                </a:rPr>
                                <m:t>L</m:t>
                              </m:r>
                            </m:den>
                          </m:f>
                        </m:e>
                      </m:d>
                    </m:oMath>
                  </m:oMathPara>
                </a14:m>
                <a:endParaRPr lang="en-US" sz="2800" dirty="0">
                  <a:latin typeface="+mn-lt"/>
                </a:endParaRPr>
              </a:p>
            </p:txBody>
          </p:sp>
        </mc:Choice>
        <mc:Fallback xmlns="">
          <p:sp>
            <p:nvSpPr>
              <p:cNvPr id="15" name="Rectangle 14"/>
              <p:cNvSpPr>
                <a:spLocks noRot="1" noChangeAspect="1" noMove="1" noResize="1" noEditPoints="1" noAdjustHandles="1" noChangeArrowheads="1" noChangeShapeType="1" noTextEdit="1"/>
              </p:cNvSpPr>
              <p:nvPr/>
            </p:nvSpPr>
            <p:spPr>
              <a:xfrm>
                <a:off x="1828800" y="4883117"/>
                <a:ext cx="2435860" cy="1060483"/>
              </a:xfrm>
              <a:prstGeom prst="rect">
                <a:avLst/>
              </a:prstGeom>
              <a:blipFill rotWithShape="1">
                <a:blip r:embed="rId5" cstate="print"/>
                <a:stretch>
                  <a:fillRect/>
                </a:stretch>
              </a:blipFill>
            </p:spPr>
            <p:txBody>
              <a:bodyPr/>
              <a:lstStyle/>
              <a:p>
                <a:r>
                  <a:rPr lang="en-US">
                    <a:noFill/>
                  </a:rPr>
                  <a:t> </a:t>
                </a:r>
              </a:p>
            </p:txBody>
          </p:sp>
        </mc:Fallback>
      </mc:AlternateContent>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25" name="Rectangle 4"/>
          <p:cNvSpPr>
            <a:spLocks noChangeArrowheads="1"/>
          </p:cNvSpPr>
          <p:nvPr/>
        </p:nvSpPr>
        <p:spPr bwMode="auto">
          <a:xfrm>
            <a:off x="457200" y="1219200"/>
            <a:ext cx="84582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0" dirty="0" smtClean="0">
                <a:solidFill>
                  <a:schemeClr val="tx1"/>
                </a:solidFill>
                <a:latin typeface="Arial" charset="0"/>
              </a:rPr>
              <a:t>Example: An American car company has designed a new high fuel efficiency vehicle that is rated at 55 miles per gallon. The company plans to export the car to Europe and must advertise the fuel efficiency in SI units. What is the fuel usage rate in kilometers per liter?  </a:t>
            </a:r>
            <a:endParaRPr lang="en-US" sz="3200" b="0" dirty="0">
              <a:solidFill>
                <a:srgbClr val="C00000"/>
              </a:solidFill>
              <a:latin typeface="Arial" charset="0"/>
            </a:endParaRPr>
          </a:p>
        </p:txBody>
      </p:sp>
      <mc:AlternateContent xmlns:mc="http://schemas.openxmlformats.org/markup-compatibility/2006" xmlns:a14="http://schemas.microsoft.com/office/drawing/2010/main">
        <mc:Choice Requires="a14">
          <p:sp>
            <p:nvSpPr>
              <p:cNvPr id="4" name="Rectangle 3"/>
              <p:cNvSpPr/>
              <p:nvPr/>
            </p:nvSpPr>
            <p:spPr>
              <a:xfrm>
                <a:off x="4264660" y="4945224"/>
                <a:ext cx="2314031"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i="0">
                          <a:solidFill>
                            <a:srgbClr val="C00000"/>
                          </a:solidFill>
                        </a:rPr>
                        <m:t>.</m:t>
                      </m:r>
                      <m:r>
                        <m:rPr>
                          <m:nor/>
                        </m:rPr>
                        <a:rPr lang="en-US" sz="2800" i="0" smtClean="0">
                          <a:solidFill>
                            <a:srgbClr val="C00000"/>
                          </a:solidFill>
                          <a:latin typeface="Cambria Math"/>
                        </a:rPr>
                        <m:t> </m:t>
                      </m:r>
                      <m:d>
                        <m:dPr>
                          <m:ctrlPr>
                            <a:rPr lang="en-US" sz="2800" i="1">
                              <a:solidFill>
                                <a:srgbClr val="C00000"/>
                              </a:solidFill>
                              <a:latin typeface="Cambria Math"/>
                            </a:rPr>
                          </m:ctrlPr>
                        </m:dPr>
                        <m:e>
                          <m:f>
                            <m:fPr>
                              <m:ctrlPr>
                                <a:rPr lang="en-US" sz="2800" i="1">
                                  <a:solidFill>
                                    <a:srgbClr val="C00000"/>
                                  </a:solidFill>
                                  <a:latin typeface="Cambria Math"/>
                                </a:rPr>
                              </m:ctrlPr>
                            </m:fPr>
                            <m:num>
                              <m:r>
                                <m:rPr>
                                  <m:nor/>
                                </m:rPr>
                                <a:rPr lang="en-US" sz="2800" i="0">
                                  <a:solidFill>
                                    <a:srgbClr val="C00000"/>
                                  </a:solidFill>
                                  <a:latin typeface="+mn-lt"/>
                                </a:rPr>
                                <m:t>1 </m:t>
                              </m:r>
                              <m:r>
                                <m:rPr>
                                  <m:nor/>
                                </m:rPr>
                                <a:rPr lang="en-US" sz="2800" b="0" i="0" smtClean="0">
                                  <a:solidFill>
                                    <a:srgbClr val="C00000"/>
                                  </a:solidFill>
                                  <a:latin typeface="+mn-lt"/>
                                </a:rPr>
                                <m:t>km</m:t>
                              </m:r>
                            </m:num>
                            <m:den>
                              <m:r>
                                <m:rPr>
                                  <m:nor/>
                                </m:rPr>
                                <a:rPr lang="en-US" sz="2800" b="0" i="0" smtClean="0">
                                  <a:solidFill>
                                    <a:srgbClr val="C00000"/>
                                  </a:solidFill>
                                  <a:latin typeface="+mn-lt"/>
                                </a:rPr>
                                <m:t>0.621</m:t>
                              </m:r>
                              <m:r>
                                <m:rPr>
                                  <m:nor/>
                                </m:rPr>
                                <a:rPr lang="en-US" sz="2800" i="0">
                                  <a:solidFill>
                                    <a:srgbClr val="C00000"/>
                                  </a:solidFill>
                                  <a:latin typeface="+mn-lt"/>
                                </a:rPr>
                                <m:t> </m:t>
                              </m:r>
                              <m:r>
                                <m:rPr>
                                  <m:nor/>
                                </m:rPr>
                                <a:rPr lang="en-US" sz="2800" b="0" i="0" smtClean="0">
                                  <a:solidFill>
                                    <a:srgbClr val="C00000"/>
                                  </a:solidFill>
                                  <a:latin typeface="+mn-lt"/>
                                </a:rPr>
                                <m:t>mi</m:t>
                              </m:r>
                            </m:den>
                          </m:f>
                        </m:e>
                      </m:d>
                    </m:oMath>
                  </m:oMathPara>
                </a14:m>
                <a:endParaRPr lang="en-US" sz="2800" dirty="0">
                  <a:latin typeface="+mn-lt"/>
                </a:endParaRPr>
              </a:p>
            </p:txBody>
          </p:sp>
        </mc:Choice>
        <mc:Fallback xmlns="">
          <p:sp>
            <p:nvSpPr>
              <p:cNvPr id="4" name="Rectangle 3"/>
              <p:cNvSpPr>
                <a:spLocks noRot="1" noChangeAspect="1" noMove="1" noResize="1" noEditPoints="1" noAdjustHandles="1" noChangeArrowheads="1" noChangeShapeType="1" noTextEdit="1"/>
              </p:cNvSpPr>
              <p:nvPr/>
            </p:nvSpPr>
            <p:spPr>
              <a:xfrm>
                <a:off x="4264660" y="4945224"/>
                <a:ext cx="2314031" cy="1060483"/>
              </a:xfrm>
              <a:prstGeom prst="rect">
                <a:avLst/>
              </a:prstGeom>
              <a:blipFill rotWithShape="1">
                <a:blip r:embed="rId6" cstate="print"/>
                <a:stretch>
                  <a:fillRect/>
                </a:stretch>
              </a:blipFill>
            </p:spPr>
            <p:txBody>
              <a:bodyPr/>
              <a:lstStyle/>
              <a:p>
                <a:r>
                  <a:rPr lang="en-US">
                    <a:noFill/>
                  </a:rPr>
                  <a:t> </a:t>
                </a:r>
              </a:p>
            </p:txBody>
          </p:sp>
        </mc:Fallback>
      </mc:AlternateContent>
      <p:cxnSp>
        <p:nvCxnSpPr>
          <p:cNvPr id="8" name="Straight Connector 7"/>
          <p:cNvCxnSpPr/>
          <p:nvPr/>
        </p:nvCxnSpPr>
        <p:spPr>
          <a:xfrm flipV="1">
            <a:off x="1167452" y="5486400"/>
            <a:ext cx="508948" cy="24134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352800" y="5041346"/>
            <a:ext cx="533400" cy="2923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390650" y="5041346"/>
            <a:ext cx="438150" cy="14619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791200" y="5642584"/>
            <a:ext cx="457200" cy="1703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bwMode="auto">
          <a:xfrm>
            <a:off x="5334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dirty="0" smtClean="0">
                <a:solidFill>
                  <a:srgbClr val="333399"/>
                </a:solidFill>
                <a:latin typeface="Arial" charset="0"/>
              </a:rPr>
              <a:t>Dimensional Analysis</a:t>
            </a:r>
          </a:p>
        </p:txBody>
      </p:sp>
      <mc:AlternateContent xmlns:mc="http://schemas.openxmlformats.org/markup-compatibility/2006" xmlns:a14="http://schemas.microsoft.com/office/drawing/2010/main">
        <mc:Choice Requires="a14">
          <p:sp>
            <p:nvSpPr>
              <p:cNvPr id="2" name="TextBox 1"/>
              <p:cNvSpPr txBox="1"/>
              <p:nvPr/>
            </p:nvSpPr>
            <p:spPr>
              <a:xfrm>
                <a:off x="2104543" y="4203451"/>
                <a:ext cx="2315057" cy="461665"/>
              </a:xfrm>
              <a:prstGeom prst="rect">
                <a:avLst/>
              </a:prstGeom>
              <a:noFill/>
              <a:ln>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400" b="0" i="0" smtClean="0">
                          <a:solidFill>
                            <a:srgbClr val="0000FF"/>
                          </a:solidFill>
                          <a:latin typeface="+mn-lt"/>
                        </a:rPr>
                        <m:t>1 </m:t>
                      </m:r>
                      <m:r>
                        <m:rPr>
                          <m:nor/>
                        </m:rPr>
                        <a:rPr lang="en-US" sz="2400" b="0" i="0" smtClean="0">
                          <a:solidFill>
                            <a:srgbClr val="0000FF"/>
                          </a:solidFill>
                          <a:latin typeface="+mn-lt"/>
                        </a:rPr>
                        <m:t>L</m:t>
                      </m:r>
                      <m:r>
                        <m:rPr>
                          <m:nor/>
                        </m:rPr>
                        <a:rPr lang="en-US" sz="2400" b="0" i="0" smtClean="0">
                          <a:solidFill>
                            <a:srgbClr val="0000FF"/>
                          </a:solidFill>
                          <a:latin typeface="+mn-lt"/>
                        </a:rPr>
                        <m:t> = 0.264 </m:t>
                      </m:r>
                      <m:r>
                        <m:rPr>
                          <m:nor/>
                        </m:rPr>
                        <a:rPr lang="en-US" sz="2400" b="0" i="0" smtClean="0">
                          <a:solidFill>
                            <a:srgbClr val="0000FF"/>
                          </a:solidFill>
                          <a:latin typeface="+mn-lt"/>
                        </a:rPr>
                        <m:t>gal</m:t>
                      </m:r>
                    </m:oMath>
                  </m:oMathPara>
                </a14:m>
                <a:endParaRPr lang="en-US" sz="2400" dirty="0">
                  <a:solidFill>
                    <a:srgbClr val="0000FF"/>
                  </a:solidFill>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104543" y="4203451"/>
                <a:ext cx="2315057" cy="461665"/>
              </a:xfrm>
              <a:prstGeom prst="rect">
                <a:avLst/>
              </a:prstGeom>
              <a:blipFill rotWithShape="1">
                <a:blip r:embed="rId7" cstate="print"/>
                <a:stretch>
                  <a:fillRect b="-18182"/>
                </a:stretch>
              </a:blipFill>
              <a:ln>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330624" y="6172200"/>
                <a:ext cx="2467342" cy="461665"/>
              </a:xfrm>
              <a:prstGeom prst="rect">
                <a:avLst/>
              </a:prstGeom>
              <a:noFill/>
              <a:ln>
                <a:solidFill>
                  <a:srgbClr val="008A3E"/>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400" b="0" i="0" smtClean="0">
                          <a:solidFill>
                            <a:srgbClr val="008A3E"/>
                          </a:solidFill>
                          <a:latin typeface="+mn-lt"/>
                        </a:rPr>
                        <m:t>1 </m:t>
                      </m:r>
                      <m:r>
                        <m:rPr>
                          <m:nor/>
                        </m:rPr>
                        <a:rPr lang="en-US" sz="2400" b="0" i="0" smtClean="0">
                          <a:solidFill>
                            <a:srgbClr val="008A3E"/>
                          </a:solidFill>
                          <a:latin typeface="+mn-lt"/>
                        </a:rPr>
                        <m:t>km</m:t>
                      </m:r>
                      <m:r>
                        <m:rPr>
                          <m:nor/>
                        </m:rPr>
                        <a:rPr lang="en-US" sz="2400" b="0" i="0" smtClean="0">
                          <a:solidFill>
                            <a:srgbClr val="008A3E"/>
                          </a:solidFill>
                          <a:latin typeface="+mn-lt"/>
                        </a:rPr>
                        <m:t> = 0.621 </m:t>
                      </m:r>
                      <m:r>
                        <m:rPr>
                          <m:nor/>
                        </m:rPr>
                        <a:rPr lang="en-US" sz="2400" b="0" i="0" smtClean="0">
                          <a:solidFill>
                            <a:srgbClr val="008A3E"/>
                          </a:solidFill>
                          <a:latin typeface="+mn-lt"/>
                        </a:rPr>
                        <m:t>mi</m:t>
                      </m:r>
                    </m:oMath>
                  </m:oMathPara>
                </a14:m>
                <a:endParaRPr lang="en-US" sz="2400" dirty="0">
                  <a:solidFill>
                    <a:srgbClr val="008A3E"/>
                  </a:solidFill>
                  <a:latin typeface="+mn-l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330624" y="6172200"/>
                <a:ext cx="2467342" cy="461665"/>
              </a:xfrm>
              <a:prstGeom prst="rect">
                <a:avLst/>
              </a:prstGeom>
              <a:blipFill rotWithShape="1">
                <a:blip r:embed="rId8" cstate="print"/>
                <a:stretch>
                  <a:fillRect/>
                </a:stretch>
              </a:blipFill>
              <a:ln>
                <a:solidFill>
                  <a:srgbClr val="008A3E"/>
                </a:solidFill>
              </a:ln>
            </p:spPr>
            <p:txBody>
              <a:bodyPr/>
              <a:lstStyle/>
              <a:p>
                <a:r>
                  <a:rPr lang="en-US">
                    <a:noFill/>
                  </a:rPr>
                  <a:t> </a:t>
                </a:r>
              </a:p>
            </p:txBody>
          </p:sp>
        </mc:Fallback>
      </mc:AlternateContent>
    </p:spTree>
    <p:extLst>
      <p:ext uri="{BB962C8B-B14F-4D97-AF65-F5344CB8AC3E}">
        <p14:creationId xmlns:p14="http://schemas.microsoft.com/office/powerpoint/2010/main" val="3004739932"/>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Rectangle 22"/>
              <p:cNvSpPr/>
              <p:nvPr/>
            </p:nvSpPr>
            <p:spPr>
              <a:xfrm>
                <a:off x="7008496" y="4606800"/>
                <a:ext cx="2144648" cy="2000548"/>
              </a:xfrm>
              <a:prstGeom prst="rect">
                <a:avLst/>
              </a:prstGeom>
              <a:solidFill>
                <a:schemeClr val="bg1"/>
              </a:solidFill>
            </p:spPr>
            <p:txBody>
              <a:bodyPr wrap="square">
                <a:spAutoFit/>
              </a:bodyPr>
              <a:lstStyle/>
              <a:p>
                <a:pPr>
                  <a:spcBef>
                    <a:spcPct val="50000"/>
                  </a:spcBef>
                </a:pPr>
                <a:endParaRPr lang="en-US" sz="2800" b="1" i="1" dirty="0" smtClean="0">
                  <a:solidFill>
                    <a:srgbClr val="C00000"/>
                  </a:solidFill>
                  <a:latin typeface="Cambria Math"/>
                </a:endParaRPr>
              </a:p>
              <a:p>
                <a:pPr>
                  <a:spcBef>
                    <a:spcPct val="50000"/>
                  </a:spcBef>
                </a:pPr>
                <a14:m>
                  <m:oMath xmlns:m="http://schemas.openxmlformats.org/officeDocument/2006/math">
                    <m:r>
                      <a:rPr lang="en-US" sz="2800" b="1" i="1" dirty="0" smtClean="0">
                        <a:solidFill>
                          <a:srgbClr val="C00000"/>
                        </a:solidFill>
                        <a:latin typeface="Cambria Math"/>
                      </a:rPr>
                      <m:t>=</m:t>
                    </m:r>
                  </m:oMath>
                </a14:m>
                <a:r>
                  <a:rPr lang="en-US" sz="3200" b="1" dirty="0" smtClean="0">
                    <a:solidFill>
                      <a:srgbClr val="C00000"/>
                    </a:solidFill>
                  </a:rPr>
                  <a:t> 23 km/L</a:t>
                </a:r>
              </a:p>
              <a:p>
                <a:pPr>
                  <a:spcBef>
                    <a:spcPct val="50000"/>
                  </a:spcBef>
                </a:pPr>
                <a:endParaRPr lang="en-US" sz="3200" b="1" dirty="0">
                  <a:solidFill>
                    <a:srgbClr val="C00000"/>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7008496" y="4606800"/>
                <a:ext cx="2144648" cy="2000548"/>
              </a:xfrm>
              <a:prstGeom prst="rect">
                <a:avLst/>
              </a:prstGeom>
              <a:blipFill rotWithShape="1">
                <a:blip r:embed="rId3" cstate="print"/>
                <a:stretch>
                  <a:fillRect r="-3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33400" y="4839015"/>
                <a:ext cx="1676400" cy="989438"/>
              </a:xfrm>
              <a:prstGeom prst="rect">
                <a:avLst/>
              </a:prstGeom>
            </p:spPr>
            <p:txBody>
              <a:bodyPr wrap="square">
                <a:spAutoFit/>
              </a:bodyPr>
              <a:lstStyle/>
              <a:p>
                <a:pPr>
                  <a:spcBef>
                    <a:spcPct val="50000"/>
                  </a:spcBef>
                </a:pPr>
                <a14:m>
                  <m:oMathPara xmlns:m="http://schemas.openxmlformats.org/officeDocument/2006/math">
                    <m:oMathParaPr>
                      <m:jc m:val="centerGroup"/>
                    </m:oMathParaPr>
                    <m:oMath xmlns:m="http://schemas.openxmlformats.org/officeDocument/2006/math">
                      <m:f>
                        <m:fPr>
                          <m:ctrlPr>
                            <a:rPr lang="en-US" sz="2800" i="1" dirty="0" smtClean="0">
                              <a:solidFill>
                                <a:srgbClr val="C00000"/>
                              </a:solidFill>
                              <a:latin typeface="Cambria Math"/>
                            </a:rPr>
                          </m:ctrlPr>
                        </m:fPr>
                        <m:num>
                          <m:r>
                            <m:rPr>
                              <m:nor/>
                            </m:rPr>
                            <a:rPr lang="en-US" sz="2800" b="0" i="0" dirty="0" smtClean="0">
                              <a:solidFill>
                                <a:srgbClr val="C00000"/>
                              </a:solidFill>
                              <a:latin typeface="+mn-lt"/>
                            </a:rPr>
                            <m:t>55 </m:t>
                          </m:r>
                          <m:r>
                            <m:rPr>
                              <m:nor/>
                            </m:rPr>
                            <a:rPr lang="en-US" sz="2800" b="0" i="0" dirty="0" smtClean="0">
                              <a:solidFill>
                                <a:srgbClr val="C00000"/>
                              </a:solidFill>
                              <a:latin typeface="+mn-lt"/>
                            </a:rPr>
                            <m:t>mi</m:t>
                          </m:r>
                        </m:num>
                        <m:den>
                          <m:r>
                            <m:rPr>
                              <m:nor/>
                            </m:rPr>
                            <a:rPr lang="en-US" sz="2800" b="0" i="0" dirty="0" smtClean="0">
                              <a:solidFill>
                                <a:srgbClr val="C00000"/>
                              </a:solidFill>
                              <a:latin typeface="+mn-lt"/>
                            </a:rPr>
                            <m:t>gal</m:t>
                          </m:r>
                        </m:den>
                      </m:f>
                    </m:oMath>
                  </m:oMathPara>
                </a14:m>
                <a:endParaRPr lang="en-US" sz="3200" dirty="0">
                  <a:solidFill>
                    <a:srgbClr val="C00000"/>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533400" y="4839015"/>
                <a:ext cx="1676400" cy="989438"/>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828800" y="4883117"/>
                <a:ext cx="2435860"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smtClean="0">
                          <a:solidFill>
                            <a:srgbClr val="C00000"/>
                          </a:solidFill>
                        </a:rPr>
                        <m:t>.</m:t>
                      </m:r>
                      <m:r>
                        <m:rPr>
                          <m:nor/>
                        </m:rPr>
                        <a:rPr lang="en-US" sz="2800" b="0" i="0" smtClean="0">
                          <a:solidFill>
                            <a:srgbClr val="C00000"/>
                          </a:solidFill>
                        </a:rPr>
                        <m:t> </m:t>
                      </m:r>
                      <m:d>
                        <m:dPr>
                          <m:ctrlPr>
                            <a:rPr lang="en-US" sz="2800" i="1">
                              <a:solidFill>
                                <a:srgbClr val="C00000"/>
                              </a:solidFill>
                              <a:latin typeface="Cambria Math"/>
                            </a:rPr>
                          </m:ctrlPr>
                        </m:dPr>
                        <m:e>
                          <m:f>
                            <m:fPr>
                              <m:ctrlPr>
                                <a:rPr lang="en-US" sz="2800" i="1" smtClean="0">
                                  <a:solidFill>
                                    <a:srgbClr val="C00000"/>
                                  </a:solidFill>
                                  <a:latin typeface="Cambria Math"/>
                                </a:rPr>
                              </m:ctrlPr>
                            </m:fPr>
                            <m:num>
                              <m:r>
                                <m:rPr>
                                  <m:nor/>
                                </m:rPr>
                                <a:rPr lang="en-US" sz="2800" b="0" i="0" smtClean="0">
                                  <a:solidFill>
                                    <a:srgbClr val="C00000"/>
                                  </a:solidFill>
                                  <a:latin typeface="+mn-lt"/>
                                </a:rPr>
                                <m:t>0.264</m:t>
                              </m:r>
                              <m:r>
                                <m:rPr>
                                  <m:nor/>
                                </m:rPr>
                                <a:rPr lang="en-US" sz="2800">
                                  <a:solidFill>
                                    <a:srgbClr val="C00000"/>
                                  </a:solidFill>
                                  <a:latin typeface="+mn-lt"/>
                                </a:rPr>
                                <m:t> </m:t>
                              </m:r>
                              <m:r>
                                <m:rPr>
                                  <m:nor/>
                                </m:rPr>
                                <a:rPr lang="en-US" sz="2800" b="0" i="0" smtClean="0">
                                  <a:solidFill>
                                    <a:srgbClr val="C00000"/>
                                  </a:solidFill>
                                  <a:latin typeface="+mn-lt"/>
                                </a:rPr>
                                <m:t>gal</m:t>
                              </m:r>
                            </m:num>
                            <m:den>
                              <m:r>
                                <m:rPr>
                                  <m:nor/>
                                </m:rPr>
                                <a:rPr lang="en-US" sz="2800">
                                  <a:solidFill>
                                    <a:srgbClr val="C00000"/>
                                  </a:solidFill>
                                  <a:latin typeface="+mn-lt"/>
                                </a:rPr>
                                <m:t> </m:t>
                              </m:r>
                              <m:r>
                                <m:rPr>
                                  <m:nor/>
                                </m:rPr>
                                <a:rPr lang="en-US" sz="2800" b="0" i="0" smtClean="0">
                                  <a:solidFill>
                                    <a:srgbClr val="C00000"/>
                                  </a:solidFill>
                                  <a:latin typeface="+mn-lt"/>
                                </a:rPr>
                                <m:t>L</m:t>
                              </m:r>
                            </m:den>
                          </m:f>
                        </m:e>
                      </m:d>
                    </m:oMath>
                  </m:oMathPara>
                </a14:m>
                <a:endParaRPr lang="en-US" sz="2800" dirty="0">
                  <a:latin typeface="+mn-lt"/>
                </a:endParaRPr>
              </a:p>
            </p:txBody>
          </p:sp>
        </mc:Choice>
        <mc:Fallback xmlns="">
          <p:sp>
            <p:nvSpPr>
              <p:cNvPr id="15" name="Rectangle 14"/>
              <p:cNvSpPr>
                <a:spLocks noRot="1" noChangeAspect="1" noMove="1" noResize="1" noEditPoints="1" noAdjustHandles="1" noChangeArrowheads="1" noChangeShapeType="1" noTextEdit="1"/>
              </p:cNvSpPr>
              <p:nvPr/>
            </p:nvSpPr>
            <p:spPr>
              <a:xfrm>
                <a:off x="1828800" y="4883117"/>
                <a:ext cx="2435860" cy="1060483"/>
              </a:xfrm>
              <a:prstGeom prst="rect">
                <a:avLst/>
              </a:prstGeom>
              <a:blipFill rotWithShape="1">
                <a:blip r:embed="rId5" cstate="print"/>
                <a:stretch>
                  <a:fillRect/>
                </a:stretch>
              </a:blipFill>
            </p:spPr>
            <p:txBody>
              <a:bodyPr/>
              <a:lstStyle/>
              <a:p>
                <a:r>
                  <a:rPr lang="en-US">
                    <a:noFill/>
                  </a:rPr>
                  <a:t> </a:t>
                </a:r>
              </a:p>
            </p:txBody>
          </p:sp>
        </mc:Fallback>
      </mc:AlternateContent>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25" name="Rectangle 4"/>
          <p:cNvSpPr>
            <a:spLocks noChangeArrowheads="1"/>
          </p:cNvSpPr>
          <p:nvPr/>
        </p:nvSpPr>
        <p:spPr bwMode="auto">
          <a:xfrm>
            <a:off x="457200" y="1219200"/>
            <a:ext cx="84582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0" dirty="0" smtClean="0">
                <a:solidFill>
                  <a:schemeClr val="tx1"/>
                </a:solidFill>
                <a:latin typeface="Arial" charset="0"/>
              </a:rPr>
              <a:t>Example: An American car company has designed a new high fuel efficiency vehicle that is rated at 55 miles per gallon. The company plans to export the car to Europe and must advertise the fuel efficiency in SI units. What is the fuel usage rate in kilometers per liter?  </a:t>
            </a:r>
            <a:endParaRPr lang="en-US" sz="3200" b="0" dirty="0">
              <a:solidFill>
                <a:srgbClr val="C00000"/>
              </a:solidFill>
              <a:latin typeface="Arial" charset="0"/>
            </a:endParaRPr>
          </a:p>
        </p:txBody>
      </p:sp>
      <mc:AlternateContent xmlns:mc="http://schemas.openxmlformats.org/markup-compatibility/2006" xmlns:a14="http://schemas.microsoft.com/office/drawing/2010/main">
        <mc:Choice Requires="a14">
          <p:sp>
            <p:nvSpPr>
              <p:cNvPr id="4" name="Rectangle 3"/>
              <p:cNvSpPr/>
              <p:nvPr/>
            </p:nvSpPr>
            <p:spPr>
              <a:xfrm>
                <a:off x="4264660" y="4945224"/>
                <a:ext cx="2314031"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i="0">
                          <a:solidFill>
                            <a:srgbClr val="C00000"/>
                          </a:solidFill>
                        </a:rPr>
                        <m:t>.</m:t>
                      </m:r>
                      <m:r>
                        <m:rPr>
                          <m:nor/>
                        </m:rPr>
                        <a:rPr lang="en-US" sz="2800" i="0" smtClean="0">
                          <a:solidFill>
                            <a:srgbClr val="C00000"/>
                          </a:solidFill>
                          <a:latin typeface="Cambria Math"/>
                        </a:rPr>
                        <m:t> </m:t>
                      </m:r>
                      <m:d>
                        <m:dPr>
                          <m:ctrlPr>
                            <a:rPr lang="en-US" sz="2800" i="1">
                              <a:solidFill>
                                <a:srgbClr val="C00000"/>
                              </a:solidFill>
                              <a:latin typeface="Cambria Math"/>
                            </a:rPr>
                          </m:ctrlPr>
                        </m:dPr>
                        <m:e>
                          <m:f>
                            <m:fPr>
                              <m:ctrlPr>
                                <a:rPr lang="en-US" sz="2800" i="1">
                                  <a:solidFill>
                                    <a:srgbClr val="C00000"/>
                                  </a:solidFill>
                                  <a:latin typeface="Cambria Math"/>
                                </a:rPr>
                              </m:ctrlPr>
                            </m:fPr>
                            <m:num>
                              <m:r>
                                <m:rPr>
                                  <m:nor/>
                                </m:rPr>
                                <a:rPr lang="en-US" sz="2800" i="0">
                                  <a:solidFill>
                                    <a:srgbClr val="C00000"/>
                                  </a:solidFill>
                                  <a:latin typeface="+mn-lt"/>
                                </a:rPr>
                                <m:t>1 </m:t>
                              </m:r>
                              <m:r>
                                <m:rPr>
                                  <m:nor/>
                                </m:rPr>
                                <a:rPr lang="en-US" sz="2800" b="0" i="0" smtClean="0">
                                  <a:solidFill>
                                    <a:srgbClr val="C00000"/>
                                  </a:solidFill>
                                  <a:latin typeface="+mn-lt"/>
                                </a:rPr>
                                <m:t>km</m:t>
                              </m:r>
                            </m:num>
                            <m:den>
                              <m:r>
                                <m:rPr>
                                  <m:nor/>
                                </m:rPr>
                                <a:rPr lang="en-US" sz="2800" b="0" i="0" smtClean="0">
                                  <a:solidFill>
                                    <a:srgbClr val="C00000"/>
                                  </a:solidFill>
                                  <a:latin typeface="+mn-lt"/>
                                </a:rPr>
                                <m:t>0.621</m:t>
                              </m:r>
                              <m:r>
                                <m:rPr>
                                  <m:nor/>
                                </m:rPr>
                                <a:rPr lang="en-US" sz="2800" i="0">
                                  <a:solidFill>
                                    <a:srgbClr val="C00000"/>
                                  </a:solidFill>
                                  <a:latin typeface="+mn-lt"/>
                                </a:rPr>
                                <m:t> </m:t>
                              </m:r>
                              <m:r>
                                <m:rPr>
                                  <m:nor/>
                                </m:rPr>
                                <a:rPr lang="en-US" sz="2800" b="0" i="0" smtClean="0">
                                  <a:solidFill>
                                    <a:srgbClr val="C00000"/>
                                  </a:solidFill>
                                  <a:latin typeface="+mn-lt"/>
                                </a:rPr>
                                <m:t>mi</m:t>
                              </m:r>
                            </m:den>
                          </m:f>
                        </m:e>
                      </m:d>
                    </m:oMath>
                  </m:oMathPara>
                </a14:m>
                <a:endParaRPr lang="en-US" sz="2800" dirty="0">
                  <a:latin typeface="+mn-lt"/>
                </a:endParaRPr>
              </a:p>
            </p:txBody>
          </p:sp>
        </mc:Choice>
        <mc:Fallback xmlns="">
          <p:sp>
            <p:nvSpPr>
              <p:cNvPr id="4" name="Rectangle 3"/>
              <p:cNvSpPr>
                <a:spLocks noRot="1" noChangeAspect="1" noMove="1" noResize="1" noEditPoints="1" noAdjustHandles="1" noChangeArrowheads="1" noChangeShapeType="1" noTextEdit="1"/>
              </p:cNvSpPr>
              <p:nvPr/>
            </p:nvSpPr>
            <p:spPr>
              <a:xfrm>
                <a:off x="4264660" y="4945224"/>
                <a:ext cx="2314031" cy="1060483"/>
              </a:xfrm>
              <a:prstGeom prst="rect">
                <a:avLst/>
              </a:prstGeom>
              <a:blipFill rotWithShape="1">
                <a:blip r:embed="rId6" cstate="print"/>
                <a:stretch>
                  <a:fillRect/>
                </a:stretch>
              </a:blipFill>
            </p:spPr>
            <p:txBody>
              <a:bodyPr/>
              <a:lstStyle/>
              <a:p>
                <a:r>
                  <a:rPr lang="en-US">
                    <a:noFill/>
                  </a:rPr>
                  <a:t> </a:t>
                </a:r>
              </a:p>
            </p:txBody>
          </p:sp>
        </mc:Fallback>
      </mc:AlternateContent>
      <p:cxnSp>
        <p:nvCxnSpPr>
          <p:cNvPr id="8" name="Straight Connector 7"/>
          <p:cNvCxnSpPr/>
          <p:nvPr/>
        </p:nvCxnSpPr>
        <p:spPr>
          <a:xfrm flipV="1">
            <a:off x="1167452" y="5486400"/>
            <a:ext cx="508948" cy="24134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352800" y="5041346"/>
            <a:ext cx="533400" cy="2923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390650" y="5041346"/>
            <a:ext cx="438150" cy="14619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791200" y="5642584"/>
            <a:ext cx="457200" cy="1703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Rectangle 2"/>
          <p:cNvSpPr txBox="1">
            <a:spLocks noChangeArrowheads="1"/>
          </p:cNvSpPr>
          <p:nvPr/>
        </p:nvSpPr>
        <p:spPr bwMode="auto">
          <a:xfrm>
            <a:off x="5334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eaLnBrk="1" hangingPunct="1"/>
            <a:r>
              <a:rPr lang="en-US" dirty="0" smtClean="0">
                <a:solidFill>
                  <a:srgbClr val="333399"/>
                </a:solidFill>
                <a:latin typeface="Arial" charset="0"/>
              </a:rPr>
              <a:t>Dimensional Analysis</a:t>
            </a:r>
          </a:p>
        </p:txBody>
      </p:sp>
      <mc:AlternateContent xmlns:mc="http://schemas.openxmlformats.org/markup-compatibility/2006" xmlns:a14="http://schemas.microsoft.com/office/drawing/2010/main">
        <mc:Choice Requires="a14">
          <p:sp>
            <p:nvSpPr>
              <p:cNvPr id="2" name="TextBox 1"/>
              <p:cNvSpPr txBox="1"/>
              <p:nvPr/>
            </p:nvSpPr>
            <p:spPr>
              <a:xfrm>
                <a:off x="2104543" y="4203451"/>
                <a:ext cx="2315057" cy="461665"/>
              </a:xfrm>
              <a:prstGeom prst="rect">
                <a:avLst/>
              </a:prstGeom>
              <a:noFill/>
              <a:ln>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400" b="0" i="0" smtClean="0">
                          <a:solidFill>
                            <a:srgbClr val="0000FF"/>
                          </a:solidFill>
                          <a:latin typeface="+mn-lt"/>
                        </a:rPr>
                        <m:t>1 </m:t>
                      </m:r>
                      <m:r>
                        <m:rPr>
                          <m:nor/>
                        </m:rPr>
                        <a:rPr lang="en-US" sz="2400" b="0" i="0" smtClean="0">
                          <a:solidFill>
                            <a:srgbClr val="0000FF"/>
                          </a:solidFill>
                          <a:latin typeface="+mn-lt"/>
                        </a:rPr>
                        <m:t>L</m:t>
                      </m:r>
                      <m:r>
                        <m:rPr>
                          <m:nor/>
                        </m:rPr>
                        <a:rPr lang="en-US" sz="2400" b="0" i="0" smtClean="0">
                          <a:solidFill>
                            <a:srgbClr val="0000FF"/>
                          </a:solidFill>
                          <a:latin typeface="+mn-lt"/>
                        </a:rPr>
                        <m:t> = 0.264 </m:t>
                      </m:r>
                      <m:r>
                        <m:rPr>
                          <m:nor/>
                        </m:rPr>
                        <a:rPr lang="en-US" sz="2400" b="0" i="0" smtClean="0">
                          <a:solidFill>
                            <a:srgbClr val="0000FF"/>
                          </a:solidFill>
                          <a:latin typeface="+mn-lt"/>
                        </a:rPr>
                        <m:t>gal</m:t>
                      </m:r>
                    </m:oMath>
                  </m:oMathPara>
                </a14:m>
                <a:endParaRPr lang="en-US" sz="2400" dirty="0">
                  <a:solidFill>
                    <a:srgbClr val="0000FF"/>
                  </a:solidFill>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104543" y="4203451"/>
                <a:ext cx="2315057" cy="461665"/>
              </a:xfrm>
              <a:prstGeom prst="rect">
                <a:avLst/>
              </a:prstGeom>
              <a:blipFill rotWithShape="1">
                <a:blip r:embed="rId7" cstate="print"/>
                <a:stretch>
                  <a:fillRect b="-18182"/>
                </a:stretch>
              </a:blipFill>
              <a:ln>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330624" y="6172200"/>
                <a:ext cx="2467342" cy="461665"/>
              </a:xfrm>
              <a:prstGeom prst="rect">
                <a:avLst/>
              </a:prstGeom>
              <a:noFill/>
              <a:ln>
                <a:solidFill>
                  <a:srgbClr val="008A3E"/>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2400" b="0" i="0" smtClean="0">
                          <a:solidFill>
                            <a:srgbClr val="008A3E"/>
                          </a:solidFill>
                          <a:latin typeface="+mn-lt"/>
                        </a:rPr>
                        <m:t>1 </m:t>
                      </m:r>
                      <m:r>
                        <m:rPr>
                          <m:nor/>
                        </m:rPr>
                        <a:rPr lang="en-US" sz="2400" b="0" i="0" smtClean="0">
                          <a:solidFill>
                            <a:srgbClr val="008A3E"/>
                          </a:solidFill>
                          <a:latin typeface="+mn-lt"/>
                        </a:rPr>
                        <m:t>km</m:t>
                      </m:r>
                      <m:r>
                        <m:rPr>
                          <m:nor/>
                        </m:rPr>
                        <a:rPr lang="en-US" sz="2400" b="0" i="0" smtClean="0">
                          <a:solidFill>
                            <a:srgbClr val="008A3E"/>
                          </a:solidFill>
                          <a:latin typeface="+mn-lt"/>
                        </a:rPr>
                        <m:t> = 0.621 </m:t>
                      </m:r>
                      <m:r>
                        <m:rPr>
                          <m:nor/>
                        </m:rPr>
                        <a:rPr lang="en-US" sz="2400" b="0" i="0" smtClean="0">
                          <a:solidFill>
                            <a:srgbClr val="008A3E"/>
                          </a:solidFill>
                          <a:latin typeface="+mn-lt"/>
                        </a:rPr>
                        <m:t>mi</m:t>
                      </m:r>
                    </m:oMath>
                  </m:oMathPara>
                </a14:m>
                <a:endParaRPr lang="en-US" sz="2400" dirty="0">
                  <a:solidFill>
                    <a:srgbClr val="008A3E"/>
                  </a:solidFill>
                  <a:latin typeface="+mn-lt"/>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330624" y="6172200"/>
                <a:ext cx="2467342" cy="461665"/>
              </a:xfrm>
              <a:prstGeom prst="rect">
                <a:avLst/>
              </a:prstGeom>
              <a:blipFill rotWithShape="1">
                <a:blip r:embed="rId8" cstate="print"/>
                <a:stretch>
                  <a:fillRect/>
                </a:stretch>
              </a:blipFill>
              <a:ln>
                <a:solidFill>
                  <a:srgbClr val="008A3E"/>
                </a:solidFill>
              </a:ln>
            </p:spPr>
            <p:txBody>
              <a:bodyPr/>
              <a:lstStyle/>
              <a:p>
                <a:r>
                  <a:rPr lang="en-US">
                    <a:noFill/>
                  </a:rPr>
                  <a:t> </a:t>
                </a:r>
              </a:p>
            </p:txBody>
          </p:sp>
        </mc:Fallback>
      </mc:AlternateContent>
    </p:spTree>
    <p:extLst>
      <p:ext uri="{BB962C8B-B14F-4D97-AF65-F5344CB8AC3E}">
        <p14:creationId xmlns:p14="http://schemas.microsoft.com/office/powerpoint/2010/main" val="715443365"/>
      </p:ext>
    </p:extLst>
  </p:cSld>
  <p:clrMapOvr>
    <a:masterClrMapping/>
  </p:clrMapOvr>
  <p:transition spd="slow">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457200" y="990600"/>
            <a:ext cx="8229600" cy="3809999"/>
          </a:xfrm>
        </p:spPr>
        <p:txBody>
          <a:bodyPr/>
          <a:lstStyle/>
          <a:p>
            <a:r>
              <a:rPr lang="en-US" dirty="0" smtClean="0"/>
              <a:t>Conversion factor </a:t>
            </a:r>
          </a:p>
          <a:p>
            <a:pPr lvl="1"/>
            <a:r>
              <a:rPr lang="en-US" sz="2400" dirty="0"/>
              <a:t>Multiplied by a quantity to convert the quantity to </a:t>
            </a:r>
            <a:r>
              <a:rPr lang="en-US" sz="2400" dirty="0" smtClean="0"/>
              <a:t>alternate units</a:t>
            </a:r>
            <a:endParaRPr lang="en-US" sz="2400" dirty="0"/>
          </a:p>
          <a:p>
            <a:pPr lvl="1"/>
            <a:r>
              <a:rPr lang="en-US" sz="2400" dirty="0" smtClean="0"/>
              <a:t>A ratio (fraction) in which the quantity in the numerator is equivalent to the quantity in the denominator</a:t>
            </a:r>
          </a:p>
          <a:p>
            <a:pPr lvl="1"/>
            <a:r>
              <a:rPr lang="en-US" sz="2400" dirty="0"/>
              <a:t>Contains </a:t>
            </a:r>
            <a:r>
              <a:rPr lang="en-US" sz="2400" dirty="0" smtClean="0"/>
              <a:t>desired units </a:t>
            </a:r>
            <a:r>
              <a:rPr lang="en-US" sz="2400" dirty="0"/>
              <a:t>in the numerator and the given </a:t>
            </a:r>
            <a:r>
              <a:rPr lang="en-US" sz="2400" dirty="0" smtClean="0"/>
              <a:t>units </a:t>
            </a:r>
            <a:r>
              <a:rPr lang="en-US" sz="2400" dirty="0"/>
              <a:t>in the denominator</a:t>
            </a:r>
          </a:p>
          <a:p>
            <a:pPr lvl="1"/>
            <a:r>
              <a:rPr lang="en-US" sz="2400" dirty="0" smtClean="0"/>
              <a:t>The value of the conversion factor is 1</a:t>
            </a:r>
          </a:p>
        </p:txBody>
      </p:sp>
      <mc:AlternateContent xmlns:mc="http://schemas.openxmlformats.org/markup-compatibility/2006" xmlns:a14="http://schemas.microsoft.com/office/drawing/2010/main">
        <mc:Choice Requires="a14">
          <p:sp>
            <p:nvSpPr>
              <p:cNvPr id="2" name="Rectangle 1"/>
              <p:cNvSpPr/>
              <p:nvPr/>
            </p:nvSpPr>
            <p:spPr>
              <a:xfrm>
                <a:off x="1295400" y="5638800"/>
                <a:ext cx="7239000" cy="800347"/>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r>
                        <m:rPr>
                          <m:nor/>
                        </m:rPr>
                        <a:rPr lang="en-US" sz="2400">
                          <a:solidFill>
                            <a:srgbClr val="C00000"/>
                          </a:solidFill>
                        </a:rPr>
                        <m:t>Given</m:t>
                      </m:r>
                      <m:r>
                        <m:rPr>
                          <m:nor/>
                        </m:rPr>
                        <a:rPr lang="en-US" sz="2400">
                          <a:solidFill>
                            <a:srgbClr val="C00000"/>
                          </a:solidFill>
                        </a:rPr>
                        <m:t> </m:t>
                      </m:r>
                      <m:r>
                        <m:rPr>
                          <m:nor/>
                        </m:rPr>
                        <a:rPr lang="en-US" sz="2400">
                          <a:solidFill>
                            <a:srgbClr val="C00000"/>
                          </a:solidFill>
                        </a:rPr>
                        <m:t>Units</m:t>
                      </m:r>
                      <m:r>
                        <m:rPr>
                          <m:nor/>
                        </m:rPr>
                        <a:rPr lang="en-US" sz="2400">
                          <a:solidFill>
                            <a:srgbClr val="C00000"/>
                          </a:solidFill>
                        </a:rPr>
                        <m:t> </m:t>
                      </m:r>
                      <m:r>
                        <a:rPr lang="en-US" sz="2400" i="1" smtClean="0">
                          <a:solidFill>
                            <a:srgbClr val="C00000"/>
                          </a:solidFill>
                          <a:latin typeface="Cambria Math"/>
                        </a:rPr>
                        <m:t>•</m:t>
                      </m:r>
                      <m:r>
                        <m:rPr>
                          <m:nor/>
                        </m:rPr>
                        <a:rPr lang="en-US" sz="2400" b="0" i="0" smtClean="0">
                          <a:solidFill>
                            <a:srgbClr val="C00000"/>
                          </a:solidFill>
                        </a:rPr>
                        <m:t> </m:t>
                      </m:r>
                      <m:f>
                        <m:fPr>
                          <m:ctrlPr>
                            <a:rPr lang="en-US" sz="2400" i="1">
                              <a:solidFill>
                                <a:srgbClr val="C00000"/>
                              </a:solidFill>
                              <a:latin typeface="Cambria Math"/>
                              <a:ea typeface="Cambria Math"/>
                            </a:rPr>
                          </m:ctrlPr>
                        </m:fPr>
                        <m:num>
                          <m:r>
                            <m:rPr>
                              <m:nor/>
                            </m:rPr>
                            <a:rPr lang="en-US" sz="2400">
                              <a:solidFill>
                                <a:srgbClr val="C00000"/>
                              </a:solidFill>
                              <a:ea typeface="Cambria Math"/>
                            </a:rPr>
                            <m:t>Desired</m:t>
                          </m:r>
                          <m:r>
                            <m:rPr>
                              <m:nor/>
                            </m:rPr>
                            <a:rPr lang="en-US" sz="2400">
                              <a:solidFill>
                                <a:srgbClr val="C00000"/>
                              </a:solidFill>
                              <a:ea typeface="Cambria Math"/>
                            </a:rPr>
                            <m:t> </m:t>
                          </m:r>
                          <m:r>
                            <m:rPr>
                              <m:nor/>
                            </m:rPr>
                            <a:rPr lang="en-US" sz="2400">
                              <a:solidFill>
                                <a:srgbClr val="C00000"/>
                              </a:solidFill>
                              <a:ea typeface="Cambria Math"/>
                            </a:rPr>
                            <m:t>Units</m:t>
                          </m:r>
                        </m:num>
                        <m:den>
                          <m:r>
                            <m:rPr>
                              <m:nor/>
                            </m:rPr>
                            <a:rPr lang="en-US" sz="2400">
                              <a:solidFill>
                                <a:srgbClr val="C00000"/>
                              </a:solidFill>
                              <a:ea typeface="Cambria Math"/>
                            </a:rPr>
                            <m:t>Given</m:t>
                          </m:r>
                          <m:r>
                            <m:rPr>
                              <m:nor/>
                            </m:rPr>
                            <a:rPr lang="en-US" sz="2400">
                              <a:solidFill>
                                <a:srgbClr val="C00000"/>
                              </a:solidFill>
                              <a:ea typeface="Cambria Math"/>
                            </a:rPr>
                            <m:t> </m:t>
                          </m:r>
                          <m:r>
                            <m:rPr>
                              <m:nor/>
                            </m:rPr>
                            <a:rPr lang="en-US" sz="2400">
                              <a:solidFill>
                                <a:srgbClr val="C00000"/>
                              </a:solidFill>
                              <a:ea typeface="Cambria Math"/>
                            </a:rPr>
                            <m:t>Units</m:t>
                          </m:r>
                        </m:den>
                      </m:f>
                      <m:r>
                        <m:rPr>
                          <m:nor/>
                        </m:rPr>
                        <a:rPr lang="en-US" sz="2400" b="0" i="0" smtClean="0">
                          <a:solidFill>
                            <a:srgbClr val="C00000"/>
                          </a:solidFill>
                          <a:latin typeface="Cambria Math"/>
                          <a:ea typeface="Cambria Math"/>
                        </a:rPr>
                        <m:t> </m:t>
                      </m:r>
                      <m:r>
                        <m:rPr>
                          <m:nor/>
                        </m:rPr>
                        <a:rPr lang="en-US" sz="2400">
                          <a:solidFill>
                            <a:srgbClr val="C00000"/>
                          </a:solidFill>
                          <a:ea typeface="Cambria Math"/>
                        </a:rPr>
                        <m:t>=</m:t>
                      </m:r>
                      <m:r>
                        <m:rPr>
                          <m:nor/>
                        </m:rPr>
                        <a:rPr lang="en-US" sz="2400" b="0" i="0" smtClean="0">
                          <a:solidFill>
                            <a:srgbClr val="C00000"/>
                          </a:solidFill>
                          <a:ea typeface="Cambria Math"/>
                        </a:rPr>
                        <m:t> </m:t>
                      </m:r>
                      <m:r>
                        <m:rPr>
                          <m:nor/>
                        </m:rPr>
                        <a:rPr lang="en-US" sz="2400">
                          <a:solidFill>
                            <a:srgbClr val="C00000"/>
                          </a:solidFill>
                          <a:ea typeface="Cambria Math"/>
                        </a:rPr>
                        <m:t>Desired</m:t>
                      </m:r>
                      <m:r>
                        <m:rPr>
                          <m:nor/>
                        </m:rPr>
                        <a:rPr lang="en-US" sz="2400">
                          <a:solidFill>
                            <a:srgbClr val="C00000"/>
                          </a:solidFill>
                          <a:ea typeface="Cambria Math"/>
                        </a:rPr>
                        <m:t> </m:t>
                      </m:r>
                      <m:r>
                        <m:rPr>
                          <m:nor/>
                        </m:rPr>
                        <a:rPr lang="en-US" sz="2400">
                          <a:solidFill>
                            <a:srgbClr val="C00000"/>
                          </a:solidFill>
                          <a:ea typeface="Cambria Math"/>
                        </a:rPr>
                        <m:t>Units</m:t>
                      </m:r>
                    </m:oMath>
                  </m:oMathPara>
                </a14:m>
                <a:endParaRPr lang="en-US" sz="2400" dirty="0">
                  <a:solidFill>
                    <a:srgbClr val="C0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295400" y="5638800"/>
                <a:ext cx="7239000" cy="800347"/>
              </a:xfrm>
              <a:prstGeom prst="rect">
                <a:avLst/>
              </a:prstGeom>
              <a:blipFill rotWithShape="1">
                <a:blip r:embed="rId3" cstate="print"/>
                <a:stretch>
                  <a:fillRect/>
                </a:stretch>
              </a:blipFill>
            </p:spPr>
            <p:txBody>
              <a:bodyPr/>
              <a:lstStyle/>
              <a:p>
                <a:r>
                  <a:rPr lang="en-US">
                    <a:noFill/>
                  </a:rPr>
                  <a:t> </a:t>
                </a:r>
              </a:p>
            </p:txBody>
          </p:sp>
        </mc:Fallback>
      </mc:AlternateContent>
      <p:sp>
        <p:nvSpPr>
          <p:cNvPr id="21" name="TextBox 20"/>
          <p:cNvSpPr txBox="1"/>
          <p:nvPr/>
        </p:nvSpPr>
        <p:spPr>
          <a:xfrm>
            <a:off x="6096000" y="5524747"/>
            <a:ext cx="2118911" cy="914400"/>
          </a:xfrm>
          <a:prstGeom prst="rect">
            <a:avLst/>
          </a:prstGeom>
          <a:solidFill>
            <a:schemeClr val="bg1"/>
          </a:solidFill>
        </p:spPr>
        <p:txBody>
          <a:bodyPr wrap="square" rtlCol="0">
            <a:spAutoFit/>
          </a:bodyPr>
          <a:lstStyle/>
          <a:p>
            <a:endParaRPr lang="en-US" sz="2400" dirty="0">
              <a:solidFill>
                <a:srgbClr val="C00000"/>
              </a:solidFill>
              <a:latin typeface="+mn-lt"/>
            </a:endParaRPr>
          </a:p>
        </p:txBody>
      </p:sp>
      <mc:AlternateContent xmlns:mc="http://schemas.openxmlformats.org/markup-compatibility/2006" xmlns:a14="http://schemas.microsoft.com/office/drawing/2010/main">
        <mc:Choice Requires="a14">
          <p:sp>
            <p:nvSpPr>
              <p:cNvPr id="20" name="TextBox 19"/>
              <p:cNvSpPr txBox="1"/>
              <p:nvPr/>
            </p:nvSpPr>
            <p:spPr>
              <a:xfrm>
                <a:off x="6172200" y="5604235"/>
                <a:ext cx="2119491" cy="7965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C00000"/>
                              </a:solidFill>
                              <a:latin typeface="Cambria Math"/>
                            </a:rPr>
                          </m:ctrlPr>
                        </m:fPr>
                        <m:num>
                          <m:r>
                            <m:rPr>
                              <m:nor/>
                            </m:rPr>
                            <a:rPr lang="en-US" sz="2400" b="0" i="0" smtClean="0">
                              <a:solidFill>
                                <a:srgbClr val="C00000"/>
                              </a:solidFill>
                              <a:latin typeface="+mn-lt"/>
                            </a:rPr>
                            <m:t>Desired</m:t>
                          </m:r>
                          <m:r>
                            <m:rPr>
                              <m:nor/>
                            </m:rPr>
                            <a:rPr lang="en-US" sz="2400" b="0" i="0" smtClean="0">
                              <a:solidFill>
                                <a:srgbClr val="C00000"/>
                              </a:solidFill>
                              <a:latin typeface="+mn-lt"/>
                            </a:rPr>
                            <m:t> </m:t>
                          </m:r>
                          <m:r>
                            <m:rPr>
                              <m:nor/>
                            </m:rPr>
                            <a:rPr lang="en-US" sz="2400" b="0" i="0" smtClean="0">
                              <a:solidFill>
                                <a:srgbClr val="C00000"/>
                              </a:solidFill>
                              <a:latin typeface="+mn-lt"/>
                            </a:rPr>
                            <m:t>Units</m:t>
                          </m:r>
                        </m:num>
                        <m:den>
                          <m:r>
                            <m:rPr>
                              <m:nor/>
                            </m:rPr>
                            <a:rPr lang="en-US" sz="2400" b="0" i="0" smtClean="0">
                              <a:solidFill>
                                <a:srgbClr val="C00000"/>
                              </a:solidFill>
                              <a:latin typeface="+mn-lt"/>
                            </a:rPr>
                            <m:t>1</m:t>
                          </m:r>
                        </m:den>
                      </m:f>
                    </m:oMath>
                  </m:oMathPara>
                </a14:m>
                <a:endParaRPr lang="en-US" sz="2400" dirty="0">
                  <a:solidFill>
                    <a:srgbClr val="C00000"/>
                  </a:solidFill>
                  <a:latin typeface="+mn-lt"/>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172200" y="5604235"/>
                <a:ext cx="2119491" cy="796565"/>
              </a:xfrm>
              <a:prstGeom prst="rect">
                <a:avLst/>
              </a:prstGeom>
              <a:blipFill rotWithShape="1">
                <a:blip r:embed="rId4" cstate="print"/>
                <a:stretch>
                  <a:fillRect/>
                </a:stretch>
              </a:blipFill>
            </p:spPr>
            <p:txBody>
              <a:bodyPr/>
              <a:lstStyle/>
              <a:p>
                <a:r>
                  <a:rPr lang="en-US">
                    <a:noFill/>
                  </a:rPr>
                  <a:t> </a:t>
                </a:r>
              </a:p>
            </p:txBody>
          </p:sp>
        </mc:Fallback>
      </mc:AlternateContent>
      <p:sp>
        <p:nvSpPr>
          <p:cNvPr id="11" name="Title 10"/>
          <p:cNvSpPr>
            <a:spLocks noGrp="1"/>
          </p:cNvSpPr>
          <p:nvPr>
            <p:ph type="title"/>
          </p:nvPr>
        </p:nvSpPr>
        <p:spPr/>
        <p:txBody>
          <a:bodyPr/>
          <a:lstStyle/>
          <a:p>
            <a:r>
              <a:rPr lang="en-US" sz="3800" b="1" dirty="0" smtClean="0"/>
              <a:t>Unit Conversion</a:t>
            </a:r>
            <a:endParaRPr lang="en-US" sz="3800" b="1" dirty="0"/>
          </a:p>
        </p:txBody>
      </p:sp>
      <p:sp>
        <p:nvSpPr>
          <p:cNvPr id="3" name="Rectangle 2"/>
          <p:cNvSpPr/>
          <p:nvPr/>
        </p:nvSpPr>
        <p:spPr>
          <a:xfrm>
            <a:off x="3810000" y="5638800"/>
            <a:ext cx="1981200" cy="914400"/>
          </a:xfrm>
          <a:prstGeom prst="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580043" y="4953396"/>
            <a:ext cx="3259156" cy="461665"/>
          </a:xfrm>
          <a:prstGeom prst="rect">
            <a:avLst/>
          </a:prstGeom>
          <a:noFill/>
          <a:ln w="25400">
            <a:solidFill>
              <a:srgbClr val="0000FF"/>
            </a:solidFill>
          </a:ln>
        </p:spPr>
        <p:txBody>
          <a:bodyPr wrap="square" rtlCol="0">
            <a:spAutoFit/>
          </a:bodyPr>
          <a:lstStyle/>
          <a:p>
            <a:r>
              <a:rPr lang="en-US" sz="2400" dirty="0" smtClean="0">
                <a:solidFill>
                  <a:srgbClr val="0000FF"/>
                </a:solidFill>
              </a:rPr>
              <a:t>Conversion Factor </a:t>
            </a:r>
            <a:endParaRPr lang="en-US" sz="2400" dirty="0">
              <a:solidFill>
                <a:srgbClr val="0000FF"/>
              </a:solidFill>
            </a:endParaRPr>
          </a:p>
        </p:txBody>
      </p:sp>
      <p:cxnSp>
        <p:nvCxnSpPr>
          <p:cNvPr id="6" name="Straight Arrow Connector 5"/>
          <p:cNvCxnSpPr>
            <a:stCxn id="4" idx="1"/>
            <a:endCxn id="2" idx="0"/>
          </p:cNvCxnSpPr>
          <p:nvPr/>
        </p:nvCxnSpPr>
        <p:spPr>
          <a:xfrm flipH="1">
            <a:off x="4914900" y="5184229"/>
            <a:ext cx="665143" cy="454571"/>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1676400" y="5676653"/>
                <a:ext cx="1861407" cy="800347"/>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C00000"/>
                              </a:solidFill>
                              <a:latin typeface="Cambria Math"/>
                            </a:rPr>
                          </m:ctrlPr>
                        </m:fPr>
                        <m:num>
                          <m:r>
                            <m:rPr>
                              <m:nor/>
                            </m:rPr>
                            <a:rPr lang="en-US" sz="2400" b="0" i="0" smtClean="0">
                              <a:solidFill>
                                <a:srgbClr val="C00000"/>
                              </a:solidFill>
                              <a:latin typeface="+mn-lt"/>
                            </a:rPr>
                            <m:t>Given</m:t>
                          </m:r>
                          <m:r>
                            <m:rPr>
                              <m:nor/>
                            </m:rPr>
                            <a:rPr lang="en-US" sz="2400" b="0" i="0" smtClean="0">
                              <a:solidFill>
                                <a:srgbClr val="C00000"/>
                              </a:solidFill>
                              <a:latin typeface="+mn-lt"/>
                            </a:rPr>
                            <m:t> </m:t>
                          </m:r>
                          <m:r>
                            <m:rPr>
                              <m:nor/>
                            </m:rPr>
                            <a:rPr lang="en-US" sz="2400" b="0" i="0" smtClean="0">
                              <a:solidFill>
                                <a:srgbClr val="C00000"/>
                              </a:solidFill>
                              <a:latin typeface="+mn-lt"/>
                            </a:rPr>
                            <m:t>Units</m:t>
                          </m:r>
                        </m:num>
                        <m:den>
                          <m:r>
                            <m:rPr>
                              <m:nor/>
                            </m:rPr>
                            <a:rPr lang="en-US" sz="2400" b="0" i="0" smtClean="0">
                              <a:solidFill>
                                <a:srgbClr val="C00000"/>
                              </a:solidFill>
                              <a:latin typeface="+mn-lt"/>
                            </a:rPr>
                            <m:t>1</m:t>
                          </m:r>
                        </m:den>
                      </m:f>
                    </m:oMath>
                  </m:oMathPara>
                </a14:m>
                <a:endParaRPr lang="en-US" sz="2400" dirty="0">
                  <a:solidFill>
                    <a:srgbClr val="C00000"/>
                  </a:solidFill>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676400" y="5676653"/>
                <a:ext cx="1861407" cy="800347"/>
              </a:xfrm>
              <a:prstGeom prst="rect">
                <a:avLst/>
              </a:prstGeom>
              <a:blipFill rotWithShape="1">
                <a:blip r:embed="rId5" cstate="print"/>
                <a:stretch>
                  <a:fillRect/>
                </a:stretch>
              </a:blipFill>
            </p:spPr>
            <p:txBody>
              <a:bodyPr/>
              <a:lstStyle/>
              <a:p>
                <a:r>
                  <a:rPr lang="en-US">
                    <a:noFill/>
                  </a:rPr>
                  <a:t> </a:t>
                </a:r>
              </a:p>
            </p:txBody>
          </p:sp>
        </mc:Fallback>
      </mc:AlternateContent>
      <p:cxnSp>
        <p:nvCxnSpPr>
          <p:cNvPr id="9" name="Straight Connector 8"/>
          <p:cNvCxnSpPr/>
          <p:nvPr/>
        </p:nvCxnSpPr>
        <p:spPr>
          <a:xfrm flipV="1">
            <a:off x="1905000" y="5829499"/>
            <a:ext cx="1617659" cy="9515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962400" y="6172200"/>
            <a:ext cx="1676400" cy="228601"/>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168089" y="4942229"/>
            <a:ext cx="671109" cy="461665"/>
          </a:xfrm>
          <a:prstGeom prst="rect">
            <a:avLst/>
          </a:prstGeom>
          <a:noFill/>
        </p:spPr>
        <p:txBody>
          <a:bodyPr wrap="square" rtlCol="0">
            <a:spAutoFit/>
          </a:bodyPr>
          <a:lstStyle/>
          <a:p>
            <a:r>
              <a:rPr lang="en-US" sz="2400" dirty="0" smtClean="0">
                <a:solidFill>
                  <a:srgbClr val="C00000"/>
                </a:solidFill>
              </a:rPr>
              <a:t>= 1</a:t>
            </a:r>
            <a:endParaRPr lang="en-US" sz="2400" dirty="0">
              <a:solidFill>
                <a:srgbClr val="C00000"/>
              </a:solidFill>
            </a:endParaRPr>
          </a:p>
        </p:txBody>
      </p:sp>
    </p:spTree>
    <p:extLst>
      <p:ext uri="{BB962C8B-B14F-4D97-AF65-F5344CB8AC3E}">
        <p14:creationId xmlns:p14="http://schemas.microsoft.com/office/powerpoint/2010/main" val="299965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xEl>
                                              <p:pRg st="4" end="4"/>
                                            </p:txEl>
                                          </p:spTgt>
                                        </p:tgtEl>
                                        <p:attrNameLst>
                                          <p:attrName>style.visibility</p:attrName>
                                        </p:attrNameLst>
                                      </p:cBhvr>
                                      <p:to>
                                        <p:strVal val="visible"/>
                                      </p:to>
                                    </p:set>
                                    <p:animEffect transition="in" filter="fade">
                                      <p:cBhvr>
                                        <p:cTn id="40" dur="500"/>
                                        <p:tgtEl>
                                          <p:spTgt spid="12">
                                            <p:txEl>
                                              <p:pRg st="4" end="4"/>
                                            </p:txEl>
                                          </p:spTgt>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par>
                                <p:cTn id="52" presetID="22" presetClass="entr" presetSubtype="4"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bldLvl="2"/>
      <p:bldP spid="21" grpId="0" animBg="1"/>
      <p:bldP spid="21" grpId="1" animBg="1"/>
      <p:bldP spid="20" grpId="0" animBg="1"/>
      <p:bldP spid="20" grpId="1" animBg="1"/>
      <p:bldP spid="3" grpId="0" animBg="1"/>
      <p:bldP spid="4" grpId="0" animBg="1"/>
      <p:bldP spid="10"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3800" b="1" dirty="0" smtClean="0">
                <a:solidFill>
                  <a:srgbClr val="333399"/>
                </a:solidFill>
              </a:rPr>
              <a:t>Unit Conversion</a:t>
            </a:r>
            <a:endParaRPr lang="en-US" sz="3800" b="1" dirty="0">
              <a:solidFill>
                <a:srgbClr val="333399"/>
              </a:solidFill>
            </a:endParaRPr>
          </a:p>
        </p:txBody>
      </p:sp>
      <p:sp>
        <p:nvSpPr>
          <p:cNvPr id="12" name="Content Placeholder 11"/>
          <p:cNvSpPr>
            <a:spLocks noGrp="1"/>
          </p:cNvSpPr>
          <p:nvPr>
            <p:ph idx="1"/>
          </p:nvPr>
        </p:nvSpPr>
        <p:spPr>
          <a:xfrm>
            <a:off x="457200" y="990601"/>
            <a:ext cx="8229600" cy="1752600"/>
          </a:xfrm>
        </p:spPr>
        <p:txBody>
          <a:bodyPr/>
          <a:lstStyle/>
          <a:p>
            <a:r>
              <a:rPr lang="en-US" dirty="0" smtClean="0"/>
              <a:t>Conversion factor </a:t>
            </a:r>
          </a:p>
          <a:p>
            <a:pPr lvl="1"/>
            <a:r>
              <a:rPr lang="en-US" sz="2400" dirty="0" smtClean="0"/>
              <a:t>Using a conversion factor to cancel unwanted units is similar to multiplying fractions</a:t>
            </a:r>
          </a:p>
        </p:txBody>
      </p:sp>
      <mc:AlternateContent xmlns:mc="http://schemas.openxmlformats.org/markup-compatibility/2006" xmlns:a14="http://schemas.microsoft.com/office/drawing/2010/main">
        <mc:Choice Requires="a14">
          <p:sp>
            <p:nvSpPr>
              <p:cNvPr id="2" name="Rectangle 1"/>
              <p:cNvSpPr/>
              <p:nvPr/>
            </p:nvSpPr>
            <p:spPr>
              <a:xfrm>
                <a:off x="2819400" y="3276600"/>
                <a:ext cx="2743200" cy="1267335"/>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f>
                        <m:fPr>
                          <m:ctrlPr>
                            <a:rPr lang="en-US" sz="4000" b="1" i="1" smtClean="0">
                              <a:solidFill>
                                <a:srgbClr val="C00000"/>
                              </a:solidFill>
                              <a:latin typeface="Cambria Math"/>
                            </a:rPr>
                          </m:ctrlPr>
                        </m:fPr>
                        <m:num>
                          <m:r>
                            <m:rPr>
                              <m:nor/>
                            </m:rPr>
                            <a:rPr lang="en-US" sz="4000" b="1" i="0" smtClean="0">
                              <a:solidFill>
                                <a:srgbClr val="C00000"/>
                              </a:solidFill>
                              <a:latin typeface="+mn-lt"/>
                            </a:rPr>
                            <m:t>5</m:t>
                          </m:r>
                        </m:num>
                        <m:den>
                          <m:r>
                            <m:rPr>
                              <m:nor/>
                            </m:rPr>
                            <a:rPr lang="en-US" sz="4000" b="1" i="0" smtClean="0">
                              <a:solidFill>
                                <a:srgbClr val="C00000"/>
                              </a:solidFill>
                              <a:latin typeface="+mn-lt"/>
                            </a:rPr>
                            <m:t>7</m:t>
                          </m:r>
                        </m:den>
                      </m:f>
                      <m:r>
                        <m:rPr>
                          <m:nor/>
                        </m:rPr>
                        <a:rPr lang="en-US" sz="4000" b="1" i="0" smtClean="0">
                          <a:solidFill>
                            <a:srgbClr val="C00000"/>
                          </a:solidFill>
                          <a:latin typeface="+mn-lt"/>
                        </a:rPr>
                        <m:t> </m:t>
                      </m:r>
                      <m:r>
                        <a:rPr lang="en-US" sz="4000" b="1" i="1" smtClean="0">
                          <a:solidFill>
                            <a:srgbClr val="C00000"/>
                          </a:solidFill>
                          <a:latin typeface="Cambria Math"/>
                        </a:rPr>
                        <m:t>·</m:t>
                      </m:r>
                      <m:r>
                        <m:rPr>
                          <m:nor/>
                        </m:rPr>
                        <a:rPr lang="en-US" sz="4000" b="1" i="0" smtClean="0">
                          <a:solidFill>
                            <a:srgbClr val="C00000"/>
                          </a:solidFill>
                          <a:latin typeface="+mn-lt"/>
                        </a:rPr>
                        <m:t> </m:t>
                      </m:r>
                      <m:f>
                        <m:fPr>
                          <m:ctrlPr>
                            <a:rPr lang="en-US" sz="4000" b="1" i="1">
                              <a:solidFill>
                                <a:srgbClr val="C00000"/>
                              </a:solidFill>
                              <a:latin typeface="Cambria Math"/>
                              <a:ea typeface="Cambria Math"/>
                            </a:rPr>
                          </m:ctrlPr>
                        </m:fPr>
                        <m:num>
                          <m:r>
                            <m:rPr>
                              <m:nor/>
                            </m:rPr>
                            <a:rPr lang="en-US" sz="4000" b="1" i="0" smtClean="0">
                              <a:solidFill>
                                <a:srgbClr val="C00000"/>
                              </a:solidFill>
                              <a:latin typeface="+mn-lt"/>
                              <a:ea typeface="Cambria Math"/>
                            </a:rPr>
                            <m:t>7</m:t>
                          </m:r>
                        </m:num>
                        <m:den>
                          <m:r>
                            <m:rPr>
                              <m:nor/>
                            </m:rPr>
                            <a:rPr lang="en-US" sz="4000" b="1" i="0" smtClean="0">
                              <a:solidFill>
                                <a:srgbClr val="C00000"/>
                              </a:solidFill>
                              <a:latin typeface="+mn-lt"/>
                              <a:ea typeface="Cambria Math"/>
                            </a:rPr>
                            <m:t>3</m:t>
                          </m:r>
                        </m:den>
                      </m:f>
                      <m:r>
                        <m:rPr>
                          <m:nor/>
                        </m:rPr>
                        <a:rPr lang="en-US" sz="4000" b="1" i="0" smtClean="0">
                          <a:solidFill>
                            <a:srgbClr val="C00000"/>
                          </a:solidFill>
                          <a:latin typeface="+mn-lt"/>
                          <a:ea typeface="Cambria Math"/>
                        </a:rPr>
                        <m:t> </m:t>
                      </m:r>
                      <m:r>
                        <m:rPr>
                          <m:nor/>
                        </m:rPr>
                        <a:rPr lang="en-US" sz="4000">
                          <a:solidFill>
                            <a:srgbClr val="C00000"/>
                          </a:solidFill>
                          <a:ea typeface="Cambria Math"/>
                        </a:rPr>
                        <m:t>=</m:t>
                      </m:r>
                    </m:oMath>
                  </m:oMathPara>
                </a14:m>
                <a:endParaRPr lang="en-US" sz="4000" dirty="0">
                  <a:solidFill>
                    <a:srgbClr val="C0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2819400" y="3276600"/>
                <a:ext cx="2743200" cy="1267335"/>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334000" y="3276600"/>
                <a:ext cx="1219200" cy="1267335"/>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f>
                        <m:fPr>
                          <m:ctrlPr>
                            <a:rPr lang="en-US" sz="4000" b="1" i="1" smtClean="0">
                              <a:solidFill>
                                <a:srgbClr val="C00000"/>
                              </a:solidFill>
                              <a:latin typeface="Cambria Math"/>
                            </a:rPr>
                          </m:ctrlPr>
                        </m:fPr>
                        <m:num>
                          <m:r>
                            <m:rPr>
                              <m:nor/>
                            </m:rPr>
                            <a:rPr lang="en-US" sz="4000" b="1" i="0" smtClean="0">
                              <a:solidFill>
                                <a:srgbClr val="C00000"/>
                              </a:solidFill>
                              <a:latin typeface="+mn-lt"/>
                            </a:rPr>
                            <m:t>5</m:t>
                          </m:r>
                        </m:num>
                        <m:den>
                          <m:r>
                            <m:rPr>
                              <m:nor/>
                            </m:rPr>
                            <a:rPr lang="en-US" sz="4000" b="1" i="0" smtClean="0">
                              <a:solidFill>
                                <a:srgbClr val="C00000"/>
                              </a:solidFill>
                              <a:latin typeface="+mn-lt"/>
                            </a:rPr>
                            <m:t>3</m:t>
                          </m:r>
                        </m:den>
                      </m:f>
                    </m:oMath>
                  </m:oMathPara>
                </a14:m>
                <a:endParaRPr lang="en-US" sz="4000" dirty="0">
                  <a:solidFill>
                    <a:srgbClr val="C0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5334000" y="3276600"/>
                <a:ext cx="1219200" cy="1267335"/>
              </a:xfrm>
              <a:prstGeom prst="rect">
                <a:avLst/>
              </a:prstGeom>
              <a:blipFill rotWithShape="1">
                <a:blip r:embed="rId4" cstate="print"/>
                <a:stretch>
                  <a:fillRect/>
                </a:stretch>
              </a:blipFill>
            </p:spPr>
            <p:txBody>
              <a:bodyPr/>
              <a:lstStyle/>
              <a:p>
                <a:r>
                  <a:rPr lang="en-US">
                    <a:noFill/>
                  </a:rPr>
                  <a:t> </a:t>
                </a:r>
              </a:p>
            </p:txBody>
          </p:sp>
        </mc:Fallback>
      </mc:AlternateContent>
      <p:cxnSp>
        <p:nvCxnSpPr>
          <p:cNvPr id="16" name="Straight Connector 15"/>
          <p:cNvCxnSpPr/>
          <p:nvPr/>
        </p:nvCxnSpPr>
        <p:spPr>
          <a:xfrm flipV="1">
            <a:off x="3200400" y="4114078"/>
            <a:ext cx="533400" cy="305522"/>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419600" y="3352800"/>
            <a:ext cx="533400" cy="305522"/>
          </a:xfrm>
          <a:prstGeom prst="line">
            <a:avLst/>
          </a:prstGeom>
          <a:ln w="508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2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30796539"/>
              </p:ext>
            </p:extLst>
          </p:nvPr>
        </p:nvGraphicFramePr>
        <p:xfrm>
          <a:off x="228600" y="1676400"/>
          <a:ext cx="4283977" cy="2605770"/>
        </p:xfrm>
        <a:graphic>
          <a:graphicData uri="http://schemas.openxmlformats.org/drawingml/2006/table">
            <a:tbl>
              <a:tblPr firstRow="1" bandRow="1">
                <a:tableStyleId>{5C22544A-7EE6-4342-B048-85BDC9FD1C3A}</a:tableStyleId>
              </a:tblPr>
              <a:tblGrid>
                <a:gridCol w="1517242"/>
                <a:gridCol w="1160244"/>
                <a:gridCol w="1606491"/>
              </a:tblGrid>
              <a:tr h="434295">
                <a:tc>
                  <a:txBody>
                    <a:bodyPr/>
                    <a:lstStyle/>
                    <a:p>
                      <a:pPr marL="0" marR="0" algn="ctr">
                        <a:spcBef>
                          <a:spcPts val="0"/>
                        </a:spcBef>
                        <a:spcAft>
                          <a:spcPts val="0"/>
                        </a:spcAft>
                      </a:pPr>
                      <a:r>
                        <a:rPr lang="en-US" sz="1600" dirty="0">
                          <a:effectLst/>
                        </a:rPr>
                        <a:t>Power of 10</a:t>
                      </a:r>
                      <a:endParaRPr lang="en-US" sz="1600" dirty="0">
                        <a:effectLst/>
                        <a:latin typeface="Arial"/>
                        <a:ea typeface="Times New Roman"/>
                        <a:cs typeface="Times New Roman"/>
                      </a:endParaRPr>
                    </a:p>
                  </a:txBody>
                  <a:tcPr marL="80325" marR="80325" marT="0" marB="0"/>
                </a:tc>
                <a:tc>
                  <a:txBody>
                    <a:bodyPr/>
                    <a:lstStyle/>
                    <a:p>
                      <a:pPr marL="0" marR="0" algn="ctr">
                        <a:spcBef>
                          <a:spcPts val="0"/>
                        </a:spcBef>
                        <a:spcAft>
                          <a:spcPts val="0"/>
                        </a:spcAft>
                      </a:pPr>
                      <a:r>
                        <a:rPr lang="en-US" sz="1600" dirty="0">
                          <a:effectLst/>
                        </a:rPr>
                        <a:t>Prefix</a:t>
                      </a:r>
                      <a:endParaRPr lang="en-US" sz="1600" dirty="0">
                        <a:effectLst/>
                        <a:latin typeface="Arial"/>
                        <a:ea typeface="Times New Roman"/>
                        <a:cs typeface="Times New Roman"/>
                      </a:endParaRPr>
                    </a:p>
                  </a:txBody>
                  <a:tcPr marL="80325" marR="80325" marT="0" marB="0"/>
                </a:tc>
                <a:tc>
                  <a:txBody>
                    <a:bodyPr/>
                    <a:lstStyle/>
                    <a:p>
                      <a:pPr marL="0" marR="0" algn="ctr">
                        <a:spcBef>
                          <a:spcPts val="0"/>
                        </a:spcBef>
                        <a:spcAft>
                          <a:spcPts val="0"/>
                        </a:spcAft>
                      </a:pPr>
                      <a:r>
                        <a:rPr lang="en-US" sz="1600" dirty="0">
                          <a:effectLst/>
                        </a:rPr>
                        <a:t>Abbreviation</a:t>
                      </a:r>
                      <a:endParaRPr lang="en-US" sz="1600" dirty="0">
                        <a:effectLst/>
                        <a:latin typeface="Arial"/>
                        <a:ea typeface="Times New Roman"/>
                        <a:cs typeface="Times New Roman"/>
                      </a:endParaRPr>
                    </a:p>
                  </a:txBody>
                  <a:tcPr marL="80325" marR="80325" marT="0" marB="0"/>
                </a:tc>
              </a:tr>
              <a:tr h="434295">
                <a:tc>
                  <a:txBody>
                    <a:bodyPr/>
                    <a:lstStyle/>
                    <a:p>
                      <a:pPr marL="0" marR="0" algn="ctr">
                        <a:spcBef>
                          <a:spcPts val="0"/>
                        </a:spcBef>
                        <a:spcAft>
                          <a:spcPts val="0"/>
                        </a:spcAft>
                      </a:pPr>
                      <a:r>
                        <a:rPr lang="en-US" sz="1600" dirty="0">
                          <a:solidFill>
                            <a:schemeClr val="tx1"/>
                          </a:solidFill>
                          <a:effectLst/>
                        </a:rPr>
                        <a:t>10</a:t>
                      </a:r>
                      <a:r>
                        <a:rPr lang="en-US" sz="1600" baseline="30000" dirty="0">
                          <a:solidFill>
                            <a:schemeClr val="tx1"/>
                          </a:solidFill>
                          <a:effectLst/>
                        </a:rPr>
                        <a:t>1</a:t>
                      </a:r>
                      <a:endParaRPr lang="en-US" sz="1600" dirty="0">
                        <a:solidFill>
                          <a:schemeClr val="tx1"/>
                        </a:solidFill>
                        <a:effectLst/>
                        <a:latin typeface="Arial"/>
                        <a:ea typeface="Times New Roman"/>
                        <a:cs typeface="Times New Roman"/>
                      </a:endParaRPr>
                    </a:p>
                  </a:txBody>
                  <a:tcPr marL="80325" marR="80325" marT="0" marB="0" anchor="ctr"/>
                </a:tc>
                <a:tc>
                  <a:txBody>
                    <a:bodyPr/>
                    <a:lstStyle/>
                    <a:p>
                      <a:pPr marL="0" marR="0" algn="ctr">
                        <a:spcBef>
                          <a:spcPts val="0"/>
                        </a:spcBef>
                        <a:spcAft>
                          <a:spcPts val="0"/>
                        </a:spcAft>
                      </a:pPr>
                      <a:r>
                        <a:rPr lang="en-US" sz="1600" dirty="0">
                          <a:effectLst/>
                        </a:rPr>
                        <a:t>deca-</a:t>
                      </a:r>
                      <a:endParaRPr lang="en-US" sz="1600" dirty="0">
                        <a:effectLst/>
                        <a:latin typeface="Arial"/>
                        <a:ea typeface="Times New Roman"/>
                        <a:cs typeface="Times New Roman"/>
                      </a:endParaRPr>
                    </a:p>
                  </a:txBody>
                  <a:tcPr marL="80325" marR="80325" marT="0" marB="0" anchor="ctr"/>
                </a:tc>
                <a:tc>
                  <a:txBody>
                    <a:bodyPr/>
                    <a:lstStyle/>
                    <a:p>
                      <a:pPr marL="0" marR="0" algn="ctr">
                        <a:spcBef>
                          <a:spcPts val="0"/>
                        </a:spcBef>
                        <a:spcAft>
                          <a:spcPts val="0"/>
                        </a:spcAft>
                      </a:pPr>
                      <a:r>
                        <a:rPr lang="en-US" sz="1600" dirty="0">
                          <a:effectLst/>
                        </a:rPr>
                        <a:t>da</a:t>
                      </a:r>
                      <a:endParaRPr lang="en-US" sz="1600" dirty="0">
                        <a:effectLst/>
                        <a:latin typeface="Arial"/>
                        <a:ea typeface="Times New Roman"/>
                        <a:cs typeface="Times New Roman"/>
                      </a:endParaRPr>
                    </a:p>
                  </a:txBody>
                  <a:tcPr marL="80325" marR="80325" marT="0" marB="0" anchor="ctr"/>
                </a:tc>
              </a:tr>
              <a:tr h="434295">
                <a:tc>
                  <a:txBody>
                    <a:bodyPr/>
                    <a:lstStyle/>
                    <a:p>
                      <a:pPr marL="0" marR="0" algn="ctr">
                        <a:spcBef>
                          <a:spcPts val="0"/>
                        </a:spcBef>
                        <a:spcAft>
                          <a:spcPts val="0"/>
                        </a:spcAft>
                      </a:pPr>
                      <a:r>
                        <a:rPr lang="en-US" sz="1600" dirty="0">
                          <a:solidFill>
                            <a:schemeClr val="tx1"/>
                          </a:solidFill>
                          <a:effectLst/>
                        </a:rPr>
                        <a:t>10</a:t>
                      </a:r>
                      <a:r>
                        <a:rPr lang="en-US" sz="1600" baseline="30000" dirty="0">
                          <a:solidFill>
                            <a:schemeClr val="tx1"/>
                          </a:solidFill>
                          <a:effectLst/>
                        </a:rPr>
                        <a:t>2</a:t>
                      </a:r>
                      <a:endParaRPr lang="en-US" sz="1600" dirty="0">
                        <a:solidFill>
                          <a:schemeClr val="tx1"/>
                        </a:solidFill>
                        <a:effectLst/>
                        <a:latin typeface="Arial"/>
                        <a:ea typeface="Times New Roman"/>
                        <a:cs typeface="Times New Roman"/>
                      </a:endParaRPr>
                    </a:p>
                  </a:txBody>
                  <a:tcPr marL="80325" marR="80325" marT="0" marB="0" anchor="ctr"/>
                </a:tc>
                <a:tc>
                  <a:txBody>
                    <a:bodyPr/>
                    <a:lstStyle/>
                    <a:p>
                      <a:pPr marL="0" marR="0" algn="ctr">
                        <a:spcBef>
                          <a:spcPts val="0"/>
                        </a:spcBef>
                        <a:spcAft>
                          <a:spcPts val="0"/>
                        </a:spcAft>
                      </a:pPr>
                      <a:r>
                        <a:rPr lang="en-US" sz="1600" dirty="0">
                          <a:effectLst/>
                        </a:rPr>
                        <a:t>hecto-</a:t>
                      </a:r>
                      <a:endParaRPr lang="en-US" sz="1600" dirty="0">
                        <a:effectLst/>
                        <a:latin typeface="Arial"/>
                        <a:ea typeface="Times New Roman"/>
                        <a:cs typeface="Times New Roman"/>
                      </a:endParaRPr>
                    </a:p>
                  </a:txBody>
                  <a:tcPr marL="80325" marR="80325" marT="0" marB="0" anchor="ctr"/>
                </a:tc>
                <a:tc>
                  <a:txBody>
                    <a:bodyPr/>
                    <a:lstStyle/>
                    <a:p>
                      <a:pPr marL="0" marR="0" algn="ctr">
                        <a:spcBef>
                          <a:spcPts val="0"/>
                        </a:spcBef>
                        <a:spcAft>
                          <a:spcPts val="0"/>
                        </a:spcAft>
                      </a:pPr>
                      <a:r>
                        <a:rPr lang="en-US" sz="1600" dirty="0">
                          <a:effectLst/>
                        </a:rPr>
                        <a:t>h</a:t>
                      </a:r>
                      <a:endParaRPr lang="en-US" sz="1600" dirty="0">
                        <a:effectLst/>
                        <a:latin typeface="Arial"/>
                        <a:ea typeface="Times New Roman"/>
                        <a:cs typeface="Times New Roman"/>
                      </a:endParaRPr>
                    </a:p>
                  </a:txBody>
                  <a:tcPr marL="80325" marR="80325" marT="0" marB="0" anchor="ctr"/>
                </a:tc>
              </a:tr>
              <a:tr h="434295">
                <a:tc>
                  <a:txBody>
                    <a:bodyPr/>
                    <a:lstStyle/>
                    <a:p>
                      <a:pPr marL="0" marR="0" algn="ctr">
                        <a:spcBef>
                          <a:spcPts val="0"/>
                        </a:spcBef>
                        <a:spcAft>
                          <a:spcPts val="0"/>
                        </a:spcAft>
                      </a:pPr>
                      <a:r>
                        <a:rPr lang="en-US" sz="1600" dirty="0">
                          <a:solidFill>
                            <a:schemeClr val="tx1"/>
                          </a:solidFill>
                          <a:effectLst/>
                        </a:rPr>
                        <a:t>10</a:t>
                      </a:r>
                      <a:r>
                        <a:rPr lang="en-US" sz="1600" baseline="30000" dirty="0">
                          <a:solidFill>
                            <a:schemeClr val="tx1"/>
                          </a:solidFill>
                          <a:effectLst/>
                        </a:rPr>
                        <a:t>3</a:t>
                      </a:r>
                      <a:endParaRPr lang="en-US" sz="1600" dirty="0">
                        <a:solidFill>
                          <a:schemeClr val="tx1"/>
                        </a:solidFill>
                        <a:effectLst/>
                        <a:latin typeface="Arial"/>
                        <a:ea typeface="Times New Roman"/>
                        <a:cs typeface="Times New Roman"/>
                      </a:endParaRPr>
                    </a:p>
                  </a:txBody>
                  <a:tcPr marL="80325" marR="80325" marT="0" marB="0" anchor="ctr"/>
                </a:tc>
                <a:tc>
                  <a:txBody>
                    <a:bodyPr/>
                    <a:lstStyle/>
                    <a:p>
                      <a:pPr marL="0" marR="0" algn="ctr">
                        <a:spcBef>
                          <a:spcPts val="0"/>
                        </a:spcBef>
                        <a:spcAft>
                          <a:spcPts val="0"/>
                        </a:spcAft>
                      </a:pPr>
                      <a:r>
                        <a:rPr lang="en-US" sz="1600" dirty="0">
                          <a:effectLst/>
                        </a:rPr>
                        <a:t>kilo-</a:t>
                      </a:r>
                      <a:endParaRPr lang="en-US" sz="1600" dirty="0">
                        <a:effectLst/>
                        <a:latin typeface="Arial"/>
                        <a:ea typeface="Times New Roman"/>
                        <a:cs typeface="Times New Roman"/>
                      </a:endParaRPr>
                    </a:p>
                  </a:txBody>
                  <a:tcPr marL="80325" marR="80325" marT="0" marB="0" anchor="ctr"/>
                </a:tc>
                <a:tc>
                  <a:txBody>
                    <a:bodyPr/>
                    <a:lstStyle/>
                    <a:p>
                      <a:pPr marL="0" marR="0" algn="ctr">
                        <a:spcBef>
                          <a:spcPts val="0"/>
                        </a:spcBef>
                        <a:spcAft>
                          <a:spcPts val="0"/>
                        </a:spcAft>
                      </a:pPr>
                      <a:r>
                        <a:rPr lang="en-US" sz="1600" dirty="0">
                          <a:effectLst/>
                        </a:rPr>
                        <a:t>k</a:t>
                      </a:r>
                      <a:endParaRPr lang="en-US" sz="1600" dirty="0">
                        <a:effectLst/>
                        <a:latin typeface="Arial"/>
                        <a:ea typeface="Times New Roman"/>
                        <a:cs typeface="Times New Roman"/>
                      </a:endParaRPr>
                    </a:p>
                  </a:txBody>
                  <a:tcPr marL="80325" marR="80325" marT="0" marB="0" anchor="ctr"/>
                </a:tc>
              </a:tr>
              <a:tr h="434295">
                <a:tc>
                  <a:txBody>
                    <a:bodyPr/>
                    <a:lstStyle/>
                    <a:p>
                      <a:pPr marL="0" marR="0" algn="ctr">
                        <a:spcBef>
                          <a:spcPts val="0"/>
                        </a:spcBef>
                        <a:spcAft>
                          <a:spcPts val="0"/>
                        </a:spcAft>
                      </a:pPr>
                      <a:r>
                        <a:rPr lang="en-US" sz="1600" dirty="0">
                          <a:solidFill>
                            <a:schemeClr val="tx1"/>
                          </a:solidFill>
                          <a:effectLst/>
                        </a:rPr>
                        <a:t>10</a:t>
                      </a:r>
                      <a:r>
                        <a:rPr lang="en-US" sz="1600" baseline="30000" dirty="0">
                          <a:solidFill>
                            <a:schemeClr val="tx1"/>
                          </a:solidFill>
                          <a:effectLst/>
                        </a:rPr>
                        <a:t>6</a:t>
                      </a:r>
                      <a:endParaRPr lang="en-US" sz="1600" dirty="0">
                        <a:solidFill>
                          <a:schemeClr val="tx1"/>
                        </a:solidFill>
                        <a:effectLst/>
                        <a:latin typeface="Arial"/>
                        <a:ea typeface="Times New Roman"/>
                        <a:cs typeface="Times New Roman"/>
                      </a:endParaRPr>
                    </a:p>
                  </a:txBody>
                  <a:tcPr marL="80325" marR="80325" marT="0" marB="0" anchor="ctr"/>
                </a:tc>
                <a:tc>
                  <a:txBody>
                    <a:bodyPr/>
                    <a:lstStyle/>
                    <a:p>
                      <a:pPr marL="0" marR="0" algn="ctr">
                        <a:spcBef>
                          <a:spcPts val="0"/>
                        </a:spcBef>
                        <a:spcAft>
                          <a:spcPts val="0"/>
                        </a:spcAft>
                      </a:pPr>
                      <a:r>
                        <a:rPr lang="en-US" sz="1600" dirty="0">
                          <a:effectLst/>
                        </a:rPr>
                        <a:t>Mega-</a:t>
                      </a:r>
                      <a:endParaRPr lang="en-US" sz="1600" dirty="0">
                        <a:effectLst/>
                        <a:latin typeface="Arial"/>
                        <a:ea typeface="Times New Roman"/>
                        <a:cs typeface="Times New Roman"/>
                      </a:endParaRPr>
                    </a:p>
                  </a:txBody>
                  <a:tcPr marL="80325" marR="80325" marT="0" marB="0" anchor="ctr"/>
                </a:tc>
                <a:tc>
                  <a:txBody>
                    <a:bodyPr/>
                    <a:lstStyle/>
                    <a:p>
                      <a:pPr marL="0" marR="0" algn="ctr">
                        <a:spcBef>
                          <a:spcPts val="0"/>
                        </a:spcBef>
                        <a:spcAft>
                          <a:spcPts val="0"/>
                        </a:spcAft>
                      </a:pPr>
                      <a:r>
                        <a:rPr lang="en-US" sz="1600" dirty="0">
                          <a:effectLst/>
                        </a:rPr>
                        <a:t>M</a:t>
                      </a:r>
                      <a:endParaRPr lang="en-US" sz="1600" dirty="0">
                        <a:effectLst/>
                        <a:latin typeface="Arial"/>
                        <a:ea typeface="Times New Roman"/>
                        <a:cs typeface="Times New Roman"/>
                      </a:endParaRPr>
                    </a:p>
                  </a:txBody>
                  <a:tcPr marL="80325" marR="80325" marT="0" marB="0" anchor="ctr"/>
                </a:tc>
              </a:tr>
              <a:tr h="434295">
                <a:tc>
                  <a:txBody>
                    <a:bodyPr/>
                    <a:lstStyle/>
                    <a:p>
                      <a:pPr marL="0" marR="0" algn="ctr">
                        <a:spcBef>
                          <a:spcPts val="0"/>
                        </a:spcBef>
                        <a:spcAft>
                          <a:spcPts val="0"/>
                        </a:spcAft>
                      </a:pPr>
                      <a:r>
                        <a:rPr lang="en-US" sz="1600" dirty="0">
                          <a:solidFill>
                            <a:schemeClr val="tx1"/>
                          </a:solidFill>
                          <a:effectLst/>
                        </a:rPr>
                        <a:t>10</a:t>
                      </a:r>
                      <a:r>
                        <a:rPr lang="en-US" sz="1600" baseline="30000" dirty="0">
                          <a:solidFill>
                            <a:schemeClr val="tx1"/>
                          </a:solidFill>
                          <a:effectLst/>
                        </a:rPr>
                        <a:t>9</a:t>
                      </a:r>
                      <a:endParaRPr lang="en-US" sz="1600" dirty="0">
                        <a:solidFill>
                          <a:schemeClr val="tx1"/>
                        </a:solidFill>
                        <a:effectLst/>
                        <a:latin typeface="Arial"/>
                        <a:ea typeface="Times New Roman"/>
                        <a:cs typeface="Times New Roman"/>
                      </a:endParaRPr>
                    </a:p>
                  </a:txBody>
                  <a:tcPr marL="80325" marR="80325" marT="0" marB="0" anchor="ctr"/>
                </a:tc>
                <a:tc>
                  <a:txBody>
                    <a:bodyPr/>
                    <a:lstStyle/>
                    <a:p>
                      <a:pPr marL="0" marR="0" algn="ctr">
                        <a:spcBef>
                          <a:spcPts val="0"/>
                        </a:spcBef>
                        <a:spcAft>
                          <a:spcPts val="0"/>
                        </a:spcAft>
                      </a:pPr>
                      <a:r>
                        <a:rPr lang="en-US" sz="1600" dirty="0">
                          <a:effectLst/>
                        </a:rPr>
                        <a:t>Giga-</a:t>
                      </a:r>
                      <a:endParaRPr lang="en-US" sz="1600" dirty="0">
                        <a:effectLst/>
                        <a:latin typeface="Arial"/>
                        <a:ea typeface="Times New Roman"/>
                        <a:cs typeface="Times New Roman"/>
                      </a:endParaRPr>
                    </a:p>
                  </a:txBody>
                  <a:tcPr marL="80325" marR="80325" marT="0" marB="0" anchor="ctr"/>
                </a:tc>
                <a:tc>
                  <a:txBody>
                    <a:bodyPr/>
                    <a:lstStyle/>
                    <a:p>
                      <a:pPr marL="0" marR="0" algn="ctr">
                        <a:spcBef>
                          <a:spcPts val="0"/>
                        </a:spcBef>
                        <a:spcAft>
                          <a:spcPts val="0"/>
                        </a:spcAft>
                      </a:pPr>
                      <a:r>
                        <a:rPr lang="en-US" sz="1600" dirty="0">
                          <a:effectLst/>
                        </a:rPr>
                        <a:t>G</a:t>
                      </a:r>
                      <a:endParaRPr lang="en-US" sz="1600" dirty="0">
                        <a:effectLst/>
                        <a:latin typeface="Arial"/>
                        <a:ea typeface="Times New Roman"/>
                        <a:cs typeface="Times New Roman"/>
                      </a:endParaRPr>
                    </a:p>
                  </a:txBody>
                  <a:tcPr marL="80325" marR="80325"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74121861"/>
              </p:ext>
            </p:extLst>
          </p:nvPr>
        </p:nvGraphicFramePr>
        <p:xfrm>
          <a:off x="4724400" y="1676400"/>
          <a:ext cx="4132545" cy="2616650"/>
        </p:xfrm>
        <a:graphic>
          <a:graphicData uri="http://schemas.openxmlformats.org/drawingml/2006/table">
            <a:tbl>
              <a:tblPr firstRow="1" bandRow="1">
                <a:tableStyleId>{5C22544A-7EE6-4342-B048-85BDC9FD1C3A}</a:tableStyleId>
              </a:tblPr>
              <a:tblGrid>
                <a:gridCol w="1318897"/>
                <a:gridCol w="1230971"/>
                <a:gridCol w="1582677"/>
              </a:tblGrid>
              <a:tr h="445930">
                <a:tc>
                  <a:txBody>
                    <a:bodyPr/>
                    <a:lstStyle/>
                    <a:p>
                      <a:pPr marL="0" marR="0" algn="ctr">
                        <a:spcBef>
                          <a:spcPts val="0"/>
                        </a:spcBef>
                        <a:spcAft>
                          <a:spcPts val="0"/>
                        </a:spcAft>
                      </a:pPr>
                      <a:r>
                        <a:rPr lang="en-US" sz="1600" dirty="0">
                          <a:effectLst/>
                        </a:rPr>
                        <a:t>Power of 10</a:t>
                      </a:r>
                      <a:endParaRPr lang="en-US" sz="1600" dirty="0">
                        <a:effectLst/>
                        <a:latin typeface="Arial"/>
                        <a:ea typeface="Times New Roman"/>
                        <a:cs typeface="Times New Roman"/>
                      </a:endParaRPr>
                    </a:p>
                  </a:txBody>
                  <a:tcPr marL="77622" marR="77622" marT="0" marB="0"/>
                </a:tc>
                <a:tc>
                  <a:txBody>
                    <a:bodyPr/>
                    <a:lstStyle/>
                    <a:p>
                      <a:pPr marL="0" marR="0" algn="ctr">
                        <a:spcBef>
                          <a:spcPts val="0"/>
                        </a:spcBef>
                        <a:spcAft>
                          <a:spcPts val="0"/>
                        </a:spcAft>
                      </a:pPr>
                      <a:r>
                        <a:rPr lang="en-US" sz="1600" dirty="0">
                          <a:effectLst/>
                        </a:rPr>
                        <a:t>Prefix</a:t>
                      </a:r>
                      <a:endParaRPr lang="en-US" sz="1600" dirty="0">
                        <a:effectLst/>
                        <a:latin typeface="Arial"/>
                        <a:ea typeface="Times New Roman"/>
                        <a:cs typeface="Times New Roman"/>
                      </a:endParaRPr>
                    </a:p>
                  </a:txBody>
                  <a:tcPr marL="77622" marR="77622" marT="0" marB="0"/>
                </a:tc>
                <a:tc>
                  <a:txBody>
                    <a:bodyPr/>
                    <a:lstStyle/>
                    <a:p>
                      <a:pPr marL="0" marR="0" algn="ctr">
                        <a:spcBef>
                          <a:spcPts val="0"/>
                        </a:spcBef>
                        <a:spcAft>
                          <a:spcPts val="0"/>
                        </a:spcAft>
                      </a:pPr>
                      <a:r>
                        <a:rPr lang="en-US" sz="1600" dirty="0">
                          <a:effectLst/>
                        </a:rPr>
                        <a:t>Abbreviation</a:t>
                      </a:r>
                      <a:endParaRPr lang="en-US" sz="1600" dirty="0">
                        <a:effectLst/>
                        <a:latin typeface="Arial"/>
                        <a:ea typeface="Times New Roman"/>
                        <a:cs typeface="Times New Roman"/>
                      </a:endParaRPr>
                    </a:p>
                  </a:txBody>
                  <a:tcPr marL="77622" marR="77622" marT="0" marB="0"/>
                </a:tc>
              </a:tr>
              <a:tr h="434144">
                <a:tc>
                  <a:txBody>
                    <a:bodyPr/>
                    <a:lstStyle/>
                    <a:p>
                      <a:pPr marL="0" marR="0" algn="ctr">
                        <a:spcBef>
                          <a:spcPts val="0"/>
                        </a:spcBef>
                        <a:spcAft>
                          <a:spcPts val="0"/>
                        </a:spcAft>
                      </a:pPr>
                      <a:r>
                        <a:rPr lang="en-US" sz="1600" dirty="0">
                          <a:effectLst/>
                        </a:rPr>
                        <a:t>10</a:t>
                      </a:r>
                      <a:r>
                        <a:rPr lang="en-US" sz="1600" baseline="30000" dirty="0">
                          <a:effectLst/>
                        </a:rPr>
                        <a:t>-1</a:t>
                      </a:r>
                      <a:endParaRPr lang="en-US" sz="1600" dirty="0">
                        <a:effectLst/>
                        <a:latin typeface="Arial"/>
                        <a:ea typeface="Times New Roman"/>
                        <a:cs typeface="Times New Roman"/>
                      </a:endParaRPr>
                    </a:p>
                  </a:txBody>
                  <a:tcPr marL="77622" marR="77622" marT="0" marB="0" anchor="ctr"/>
                </a:tc>
                <a:tc>
                  <a:txBody>
                    <a:bodyPr/>
                    <a:lstStyle/>
                    <a:p>
                      <a:pPr marL="0" marR="0" algn="ctr">
                        <a:spcBef>
                          <a:spcPts val="0"/>
                        </a:spcBef>
                        <a:spcAft>
                          <a:spcPts val="0"/>
                        </a:spcAft>
                      </a:pPr>
                      <a:r>
                        <a:rPr lang="en-US" sz="1600" dirty="0">
                          <a:effectLst/>
                        </a:rPr>
                        <a:t>deci-</a:t>
                      </a:r>
                      <a:endParaRPr lang="en-US" sz="1600" dirty="0">
                        <a:effectLst/>
                        <a:latin typeface="Arial"/>
                        <a:ea typeface="Times New Roman"/>
                        <a:cs typeface="Times New Roman"/>
                      </a:endParaRPr>
                    </a:p>
                  </a:txBody>
                  <a:tcPr marL="77622" marR="77622" marT="0" marB="0" anchor="ctr"/>
                </a:tc>
                <a:tc>
                  <a:txBody>
                    <a:bodyPr/>
                    <a:lstStyle/>
                    <a:p>
                      <a:pPr marL="0" marR="0" algn="ctr">
                        <a:spcBef>
                          <a:spcPts val="0"/>
                        </a:spcBef>
                        <a:spcAft>
                          <a:spcPts val="0"/>
                        </a:spcAft>
                      </a:pPr>
                      <a:r>
                        <a:rPr lang="en-US" sz="1600" dirty="0">
                          <a:effectLst/>
                        </a:rPr>
                        <a:t>d</a:t>
                      </a:r>
                      <a:endParaRPr lang="en-US" sz="1600" dirty="0">
                        <a:effectLst/>
                        <a:latin typeface="Arial"/>
                        <a:ea typeface="Times New Roman"/>
                        <a:cs typeface="Times New Roman"/>
                      </a:endParaRPr>
                    </a:p>
                  </a:txBody>
                  <a:tcPr marL="77622" marR="77622" marT="0" marB="0" anchor="ctr"/>
                </a:tc>
              </a:tr>
              <a:tr h="434144">
                <a:tc>
                  <a:txBody>
                    <a:bodyPr/>
                    <a:lstStyle/>
                    <a:p>
                      <a:pPr marL="0" marR="0" algn="ctr">
                        <a:spcBef>
                          <a:spcPts val="0"/>
                        </a:spcBef>
                        <a:spcAft>
                          <a:spcPts val="0"/>
                        </a:spcAft>
                      </a:pPr>
                      <a:r>
                        <a:rPr lang="en-US" sz="1600" dirty="0">
                          <a:effectLst/>
                        </a:rPr>
                        <a:t>10</a:t>
                      </a:r>
                      <a:r>
                        <a:rPr lang="en-US" sz="1600" baseline="30000" dirty="0">
                          <a:effectLst/>
                        </a:rPr>
                        <a:t>-2</a:t>
                      </a:r>
                      <a:endParaRPr lang="en-US" sz="1600" dirty="0">
                        <a:effectLst/>
                        <a:latin typeface="Arial"/>
                        <a:ea typeface="Times New Roman"/>
                        <a:cs typeface="Times New Roman"/>
                      </a:endParaRPr>
                    </a:p>
                  </a:txBody>
                  <a:tcPr marL="77622" marR="77622" marT="0" marB="0" anchor="ctr"/>
                </a:tc>
                <a:tc>
                  <a:txBody>
                    <a:bodyPr/>
                    <a:lstStyle/>
                    <a:p>
                      <a:pPr marL="0" marR="0" algn="ctr">
                        <a:spcBef>
                          <a:spcPts val="0"/>
                        </a:spcBef>
                        <a:spcAft>
                          <a:spcPts val="0"/>
                        </a:spcAft>
                      </a:pPr>
                      <a:r>
                        <a:rPr lang="en-US" sz="1600" dirty="0">
                          <a:effectLst/>
                        </a:rPr>
                        <a:t>centi-</a:t>
                      </a:r>
                      <a:endParaRPr lang="en-US" sz="1600" dirty="0">
                        <a:effectLst/>
                        <a:latin typeface="Arial"/>
                        <a:ea typeface="Times New Roman"/>
                        <a:cs typeface="Times New Roman"/>
                      </a:endParaRPr>
                    </a:p>
                  </a:txBody>
                  <a:tcPr marL="77622" marR="77622" marT="0" marB="0" anchor="ctr"/>
                </a:tc>
                <a:tc>
                  <a:txBody>
                    <a:bodyPr/>
                    <a:lstStyle/>
                    <a:p>
                      <a:pPr marL="0" marR="0" algn="ctr">
                        <a:spcBef>
                          <a:spcPts val="0"/>
                        </a:spcBef>
                        <a:spcAft>
                          <a:spcPts val="0"/>
                        </a:spcAft>
                      </a:pPr>
                      <a:r>
                        <a:rPr lang="en-US" sz="1600" dirty="0">
                          <a:effectLst/>
                        </a:rPr>
                        <a:t>c</a:t>
                      </a:r>
                      <a:endParaRPr lang="en-US" sz="1600" dirty="0">
                        <a:effectLst/>
                        <a:latin typeface="Arial"/>
                        <a:ea typeface="Times New Roman"/>
                        <a:cs typeface="Times New Roman"/>
                      </a:endParaRPr>
                    </a:p>
                  </a:txBody>
                  <a:tcPr marL="77622" marR="77622" marT="0" marB="0" anchor="ctr"/>
                </a:tc>
              </a:tr>
              <a:tr h="434144">
                <a:tc>
                  <a:txBody>
                    <a:bodyPr/>
                    <a:lstStyle/>
                    <a:p>
                      <a:pPr marL="0" marR="0" algn="ctr">
                        <a:spcBef>
                          <a:spcPts val="0"/>
                        </a:spcBef>
                        <a:spcAft>
                          <a:spcPts val="0"/>
                        </a:spcAft>
                      </a:pPr>
                      <a:r>
                        <a:rPr lang="en-US" sz="1600" dirty="0">
                          <a:effectLst/>
                        </a:rPr>
                        <a:t>10</a:t>
                      </a:r>
                      <a:r>
                        <a:rPr lang="en-US" sz="1600" baseline="30000" dirty="0">
                          <a:effectLst/>
                        </a:rPr>
                        <a:t>-3</a:t>
                      </a:r>
                      <a:endParaRPr lang="en-US" sz="1600" dirty="0">
                        <a:effectLst/>
                        <a:latin typeface="Arial"/>
                        <a:ea typeface="Times New Roman"/>
                        <a:cs typeface="Times New Roman"/>
                      </a:endParaRPr>
                    </a:p>
                  </a:txBody>
                  <a:tcPr marL="77622" marR="77622" marT="0" marB="0" anchor="ctr"/>
                </a:tc>
                <a:tc>
                  <a:txBody>
                    <a:bodyPr/>
                    <a:lstStyle/>
                    <a:p>
                      <a:pPr marL="0" marR="0" algn="ctr">
                        <a:spcBef>
                          <a:spcPts val="0"/>
                        </a:spcBef>
                        <a:spcAft>
                          <a:spcPts val="0"/>
                        </a:spcAft>
                      </a:pPr>
                      <a:r>
                        <a:rPr lang="en-US" sz="1600" dirty="0">
                          <a:effectLst/>
                        </a:rPr>
                        <a:t>milli-</a:t>
                      </a:r>
                      <a:endParaRPr lang="en-US" sz="1600" dirty="0">
                        <a:effectLst/>
                        <a:latin typeface="Arial"/>
                        <a:ea typeface="Times New Roman"/>
                        <a:cs typeface="Times New Roman"/>
                      </a:endParaRPr>
                    </a:p>
                  </a:txBody>
                  <a:tcPr marL="77622" marR="77622" marT="0" marB="0" anchor="ctr"/>
                </a:tc>
                <a:tc>
                  <a:txBody>
                    <a:bodyPr/>
                    <a:lstStyle/>
                    <a:p>
                      <a:pPr marL="0" marR="0" algn="ctr">
                        <a:spcBef>
                          <a:spcPts val="0"/>
                        </a:spcBef>
                        <a:spcAft>
                          <a:spcPts val="0"/>
                        </a:spcAft>
                      </a:pPr>
                      <a:r>
                        <a:rPr lang="en-US" sz="1600" dirty="0">
                          <a:effectLst/>
                        </a:rPr>
                        <a:t>m</a:t>
                      </a:r>
                      <a:endParaRPr lang="en-US" sz="1600" dirty="0">
                        <a:effectLst/>
                        <a:latin typeface="Arial"/>
                        <a:ea typeface="Times New Roman"/>
                        <a:cs typeface="Times New Roman"/>
                      </a:endParaRPr>
                    </a:p>
                  </a:txBody>
                  <a:tcPr marL="77622" marR="77622" marT="0" marB="0" anchor="ctr"/>
                </a:tc>
              </a:tr>
              <a:tr h="434144">
                <a:tc>
                  <a:txBody>
                    <a:bodyPr/>
                    <a:lstStyle/>
                    <a:p>
                      <a:pPr marL="0" marR="0" algn="ctr">
                        <a:spcBef>
                          <a:spcPts val="0"/>
                        </a:spcBef>
                        <a:spcAft>
                          <a:spcPts val="0"/>
                        </a:spcAft>
                      </a:pPr>
                      <a:r>
                        <a:rPr lang="en-US" sz="1600" dirty="0">
                          <a:effectLst/>
                        </a:rPr>
                        <a:t>10</a:t>
                      </a:r>
                      <a:r>
                        <a:rPr lang="en-US" sz="1600" baseline="30000" dirty="0">
                          <a:effectLst/>
                        </a:rPr>
                        <a:t>-6</a:t>
                      </a:r>
                      <a:endParaRPr lang="en-US" sz="1600" dirty="0">
                        <a:effectLst/>
                        <a:latin typeface="Arial"/>
                        <a:ea typeface="Times New Roman"/>
                        <a:cs typeface="Times New Roman"/>
                      </a:endParaRPr>
                    </a:p>
                  </a:txBody>
                  <a:tcPr marL="77622" marR="77622" marT="0" marB="0" anchor="ctr"/>
                </a:tc>
                <a:tc>
                  <a:txBody>
                    <a:bodyPr/>
                    <a:lstStyle/>
                    <a:p>
                      <a:pPr marL="0" marR="0" algn="ctr">
                        <a:spcBef>
                          <a:spcPts val="0"/>
                        </a:spcBef>
                        <a:spcAft>
                          <a:spcPts val="0"/>
                        </a:spcAft>
                      </a:pPr>
                      <a:r>
                        <a:rPr lang="en-US" sz="1600" dirty="0">
                          <a:effectLst/>
                        </a:rPr>
                        <a:t>micro-</a:t>
                      </a:r>
                      <a:endParaRPr lang="en-US" sz="1600" dirty="0">
                        <a:effectLst/>
                        <a:latin typeface="Arial"/>
                        <a:ea typeface="Times New Roman"/>
                        <a:cs typeface="Times New Roman"/>
                      </a:endParaRPr>
                    </a:p>
                  </a:txBody>
                  <a:tcPr marL="77622" marR="77622" marT="0" marB="0" anchor="ctr"/>
                </a:tc>
                <a:tc>
                  <a:txBody>
                    <a:bodyPr/>
                    <a:lstStyle/>
                    <a:p>
                      <a:pPr marL="0" marR="0" algn="ctr">
                        <a:spcBef>
                          <a:spcPts val="0"/>
                        </a:spcBef>
                        <a:spcAft>
                          <a:spcPts val="0"/>
                        </a:spcAft>
                      </a:pPr>
                      <a:r>
                        <a:rPr lang="en-US" sz="1600" dirty="0">
                          <a:effectLst/>
                        </a:rPr>
                        <a:t>µ</a:t>
                      </a:r>
                      <a:endParaRPr lang="en-US" sz="1600" dirty="0">
                        <a:effectLst/>
                        <a:latin typeface="Arial"/>
                        <a:ea typeface="Times New Roman"/>
                        <a:cs typeface="Times New Roman"/>
                      </a:endParaRPr>
                    </a:p>
                  </a:txBody>
                  <a:tcPr marL="77622" marR="77622" marT="0" marB="0" anchor="ctr"/>
                </a:tc>
              </a:tr>
              <a:tr h="434144">
                <a:tc>
                  <a:txBody>
                    <a:bodyPr/>
                    <a:lstStyle/>
                    <a:p>
                      <a:pPr marL="0" marR="0" algn="ctr">
                        <a:spcBef>
                          <a:spcPts val="0"/>
                        </a:spcBef>
                        <a:spcAft>
                          <a:spcPts val="0"/>
                        </a:spcAft>
                      </a:pPr>
                      <a:r>
                        <a:rPr lang="en-US" sz="1600" dirty="0">
                          <a:effectLst/>
                        </a:rPr>
                        <a:t>10</a:t>
                      </a:r>
                      <a:r>
                        <a:rPr lang="en-US" sz="1600" baseline="30000" dirty="0">
                          <a:effectLst/>
                        </a:rPr>
                        <a:t>-9</a:t>
                      </a:r>
                      <a:endParaRPr lang="en-US" sz="1600" dirty="0">
                        <a:effectLst/>
                        <a:latin typeface="Arial"/>
                        <a:ea typeface="Times New Roman"/>
                        <a:cs typeface="Times New Roman"/>
                      </a:endParaRPr>
                    </a:p>
                  </a:txBody>
                  <a:tcPr marL="77622" marR="77622" marT="0" marB="0" anchor="ctr"/>
                </a:tc>
                <a:tc>
                  <a:txBody>
                    <a:bodyPr/>
                    <a:lstStyle/>
                    <a:p>
                      <a:pPr marL="0" marR="0" algn="ctr">
                        <a:spcBef>
                          <a:spcPts val="0"/>
                        </a:spcBef>
                        <a:spcAft>
                          <a:spcPts val="0"/>
                        </a:spcAft>
                      </a:pPr>
                      <a:r>
                        <a:rPr lang="en-US" sz="1600" dirty="0">
                          <a:effectLst/>
                        </a:rPr>
                        <a:t>nano-</a:t>
                      </a:r>
                      <a:endParaRPr lang="en-US" sz="1600" dirty="0">
                        <a:effectLst/>
                        <a:latin typeface="Arial"/>
                        <a:ea typeface="Times New Roman"/>
                        <a:cs typeface="Times New Roman"/>
                      </a:endParaRPr>
                    </a:p>
                  </a:txBody>
                  <a:tcPr marL="77622" marR="77622" marT="0" marB="0" anchor="ctr"/>
                </a:tc>
                <a:tc>
                  <a:txBody>
                    <a:bodyPr/>
                    <a:lstStyle/>
                    <a:p>
                      <a:pPr marL="0" marR="0" algn="ctr">
                        <a:spcBef>
                          <a:spcPts val="0"/>
                        </a:spcBef>
                        <a:spcAft>
                          <a:spcPts val="0"/>
                        </a:spcAft>
                      </a:pPr>
                      <a:r>
                        <a:rPr lang="en-US" sz="1600" dirty="0">
                          <a:effectLst/>
                        </a:rPr>
                        <a:t>n</a:t>
                      </a:r>
                      <a:endParaRPr lang="en-US" sz="1600" dirty="0">
                        <a:effectLst/>
                        <a:latin typeface="Arial"/>
                        <a:ea typeface="Times New Roman"/>
                        <a:cs typeface="Times New Roman"/>
                      </a:endParaRPr>
                    </a:p>
                  </a:txBody>
                  <a:tcPr marL="77622" marR="77622" marT="0" marB="0" anchor="ctr"/>
                </a:tc>
              </a:tr>
            </a:tbl>
          </a:graphicData>
        </a:graphic>
      </p:graphicFrame>
      <p:sp>
        <p:nvSpPr>
          <p:cNvPr id="4" name="Title 3"/>
          <p:cNvSpPr>
            <a:spLocks noGrp="1"/>
          </p:cNvSpPr>
          <p:nvPr>
            <p:ph type="title"/>
          </p:nvPr>
        </p:nvSpPr>
        <p:spPr/>
        <p:txBody>
          <a:bodyPr/>
          <a:lstStyle/>
          <a:p>
            <a:r>
              <a:rPr lang="en-US" dirty="0" smtClean="0"/>
              <a:t>Writing Numbers – </a:t>
            </a:r>
            <a:r>
              <a:rPr lang="en-US" dirty="0" smtClean="0">
                <a:solidFill>
                  <a:schemeClr val="accent2"/>
                </a:solidFill>
                <a:latin typeface="Arial" charset="0"/>
              </a:rPr>
              <a:t>SI System</a:t>
            </a:r>
            <a:endParaRPr lang="en-US" dirty="0"/>
          </a:p>
        </p:txBody>
      </p:sp>
      <p:sp>
        <p:nvSpPr>
          <p:cNvPr id="5" name="Content Placeholder 4"/>
          <p:cNvSpPr>
            <a:spLocks noGrp="1"/>
          </p:cNvSpPr>
          <p:nvPr>
            <p:ph idx="1"/>
          </p:nvPr>
        </p:nvSpPr>
        <p:spPr>
          <a:xfrm>
            <a:off x="152400" y="4343400"/>
            <a:ext cx="4648200" cy="2316163"/>
          </a:xfrm>
        </p:spPr>
        <p:txBody>
          <a:bodyPr/>
          <a:lstStyle/>
          <a:p>
            <a:pPr marL="0" indent="0">
              <a:buNone/>
            </a:pPr>
            <a:r>
              <a:rPr lang="en-US" sz="2800" dirty="0" smtClean="0"/>
              <a:t>Examples:</a:t>
            </a:r>
          </a:p>
          <a:p>
            <a:r>
              <a:rPr lang="en-US" sz="2400" dirty="0" smtClean="0"/>
              <a:t>10 m =  1 decameter</a:t>
            </a:r>
          </a:p>
          <a:p>
            <a:r>
              <a:rPr lang="en-US" sz="2400" dirty="0" smtClean="0"/>
              <a:t>1,000 L = kiloliters</a:t>
            </a:r>
          </a:p>
          <a:p>
            <a:r>
              <a:rPr lang="en-US" sz="2400" dirty="0" smtClean="0"/>
              <a:t>1,000,000 g = </a:t>
            </a:r>
            <a:r>
              <a:rPr lang="en-US" sz="2400" dirty="0" err="1" smtClean="0"/>
              <a:t>Megagram</a:t>
            </a:r>
            <a:endParaRPr lang="en-US" sz="2400" dirty="0" smtClean="0"/>
          </a:p>
          <a:p>
            <a:pPr>
              <a:buNone/>
            </a:pPr>
            <a:endParaRPr lang="en-US" dirty="0" smtClean="0"/>
          </a:p>
          <a:p>
            <a:endParaRPr lang="en-US" dirty="0"/>
          </a:p>
        </p:txBody>
      </p:sp>
      <p:sp>
        <p:nvSpPr>
          <p:cNvPr id="6" name="Content Placeholder 4"/>
          <p:cNvSpPr txBox="1">
            <a:spLocks/>
          </p:cNvSpPr>
          <p:nvPr/>
        </p:nvSpPr>
        <p:spPr bwMode="auto">
          <a:xfrm>
            <a:off x="4876800" y="4343400"/>
            <a:ext cx="4419600" cy="2316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20000"/>
              </a:spcBef>
              <a:spcAft>
                <a:spcPct val="0"/>
              </a:spcAft>
              <a:buClrTx/>
              <a:buSzTx/>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Examples: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.01 m = centimeter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.001 </a:t>
            </a:r>
            <a:r>
              <a:rPr lang="en-US" sz="2400" kern="0" dirty="0" smtClean="0">
                <a:latin typeface="+mn-lt"/>
              </a:rPr>
              <a:t>L </a:t>
            </a:r>
            <a:r>
              <a:rPr kumimoji="0" lang="en-US" sz="2400" b="0" i="0" u="none" strike="noStrike" kern="0" cap="none" spc="0" normalizeH="0" baseline="0" noProof="0" dirty="0" smtClean="0">
                <a:ln>
                  <a:noFill/>
                </a:ln>
                <a:solidFill>
                  <a:schemeClr val="tx1"/>
                </a:solidFill>
                <a:effectLst/>
                <a:uLnTx/>
                <a:uFillTx/>
                <a:latin typeface="+mn-lt"/>
              </a:rPr>
              <a:t>=</a:t>
            </a:r>
            <a:r>
              <a:rPr kumimoji="0" lang="en-US" sz="2400" b="0" i="0" u="none" strike="noStrike" kern="0" cap="none" spc="0" normalizeH="0" baseline="0" noProof="0" dirty="0" err="1" smtClean="0">
                <a:ln>
                  <a:noFill/>
                </a:ln>
                <a:solidFill>
                  <a:schemeClr val="tx1"/>
                </a:solidFill>
                <a:effectLst/>
                <a:uLnTx/>
                <a:uFillTx/>
                <a:latin typeface="+mn-lt"/>
              </a:rPr>
              <a:t>milli</a:t>
            </a:r>
            <a:r>
              <a:rPr lang="en-US" sz="2400" kern="0" dirty="0" smtClean="0">
                <a:latin typeface="+mn-lt"/>
              </a:rPr>
              <a:t>liter</a:t>
            </a:r>
            <a:endParaRPr kumimoji="0" 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400" kern="0" dirty="0" smtClean="0">
                <a:latin typeface="+mn-lt"/>
              </a:rPr>
              <a:t>.</a:t>
            </a:r>
            <a:r>
              <a:rPr kumimoji="0" lang="en-US" sz="2400" b="0" i="0" u="none" strike="noStrike" kern="0" cap="none" spc="0" normalizeH="0" baseline="0" noProof="0" dirty="0" smtClean="0">
                <a:ln>
                  <a:noFill/>
                </a:ln>
                <a:solidFill>
                  <a:schemeClr val="tx1"/>
                </a:solidFill>
                <a:effectLst/>
                <a:uLnTx/>
                <a:uFillTx/>
                <a:latin typeface="+mn-lt"/>
              </a:rPr>
              <a:t>000,001 g = microgram</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304800" y="1143000"/>
            <a:ext cx="8458200" cy="369332"/>
          </a:xfrm>
          <a:prstGeom prst="rect">
            <a:avLst/>
          </a:prstGeom>
          <a:noFill/>
        </p:spPr>
        <p:txBody>
          <a:bodyPr wrap="square" rtlCol="0">
            <a:spAutoFit/>
          </a:bodyPr>
          <a:lstStyle/>
          <a:p>
            <a:r>
              <a:rPr lang="en-US" dirty="0" smtClean="0"/>
              <a:t>Larger					Smaller</a:t>
            </a:r>
            <a:endParaRPr lang="en-US" dirty="0"/>
          </a:p>
        </p:txBody>
      </p:sp>
      <p:sp>
        <p:nvSpPr>
          <p:cNvPr id="8" name="Oval 7"/>
          <p:cNvSpPr/>
          <p:nvPr/>
        </p:nvSpPr>
        <p:spPr>
          <a:xfrm>
            <a:off x="762000" y="2133600"/>
            <a:ext cx="457200"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a:off x="-152400" y="2324100"/>
            <a:ext cx="2743200" cy="2724150"/>
          </a:xfrm>
          <a:prstGeom prst="arc">
            <a:avLst>
              <a:gd name="adj1" fmla="val 16059642"/>
              <a:gd name="adj2" fmla="val 5957909"/>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533400" y="4762500"/>
            <a:ext cx="457200" cy="5715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17984" y="3009900"/>
            <a:ext cx="457200" cy="33349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p:cNvSpPr/>
          <p:nvPr/>
        </p:nvSpPr>
        <p:spPr>
          <a:xfrm>
            <a:off x="0" y="3200400"/>
            <a:ext cx="2743200" cy="2301081"/>
          </a:xfrm>
          <a:prstGeom prst="arc">
            <a:avLst>
              <a:gd name="adj1" fmla="val 16059642"/>
              <a:gd name="adj2" fmla="val 5184590"/>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p:cNvSpPr/>
          <p:nvPr/>
        </p:nvSpPr>
        <p:spPr>
          <a:xfrm>
            <a:off x="533400" y="5257800"/>
            <a:ext cx="914400" cy="50023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43339" y="3448050"/>
            <a:ext cx="457200" cy="35339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p:cNvSpPr/>
          <p:nvPr/>
        </p:nvSpPr>
        <p:spPr>
          <a:xfrm>
            <a:off x="-171061" y="3638550"/>
            <a:ext cx="2743200" cy="2438400"/>
          </a:xfrm>
          <a:prstGeom prst="arc">
            <a:avLst>
              <a:gd name="adj1" fmla="val 16059642"/>
              <a:gd name="adj2" fmla="val 3298158"/>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p:cNvSpPr/>
          <p:nvPr/>
        </p:nvSpPr>
        <p:spPr>
          <a:xfrm>
            <a:off x="514738" y="5730652"/>
            <a:ext cx="1466461" cy="5300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105400" y="2570853"/>
            <a:ext cx="457200" cy="33143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p:cNvSpPr/>
          <p:nvPr/>
        </p:nvSpPr>
        <p:spPr>
          <a:xfrm>
            <a:off x="4191000" y="2761353"/>
            <a:ext cx="2743200" cy="2286897"/>
          </a:xfrm>
          <a:prstGeom prst="arc">
            <a:avLst>
              <a:gd name="adj1" fmla="val 16059642"/>
              <a:gd name="adj2" fmla="val 4725892"/>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Oval 23"/>
          <p:cNvSpPr/>
          <p:nvPr/>
        </p:nvSpPr>
        <p:spPr>
          <a:xfrm>
            <a:off x="5105400" y="4805054"/>
            <a:ext cx="685800" cy="49715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136502" y="3041780"/>
            <a:ext cx="457200"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c 25"/>
          <p:cNvSpPr/>
          <p:nvPr/>
        </p:nvSpPr>
        <p:spPr>
          <a:xfrm>
            <a:off x="4222102" y="3232280"/>
            <a:ext cx="2743200" cy="2275637"/>
          </a:xfrm>
          <a:prstGeom prst="arc">
            <a:avLst>
              <a:gd name="adj1" fmla="val 16059642"/>
              <a:gd name="adj2" fmla="val 445888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Oval 26"/>
          <p:cNvSpPr/>
          <p:nvPr/>
        </p:nvSpPr>
        <p:spPr>
          <a:xfrm>
            <a:off x="5136502" y="5222167"/>
            <a:ext cx="768998" cy="5715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170714" y="3495675"/>
            <a:ext cx="457200"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c 28"/>
          <p:cNvSpPr/>
          <p:nvPr/>
        </p:nvSpPr>
        <p:spPr>
          <a:xfrm>
            <a:off x="4256314" y="3686175"/>
            <a:ext cx="2743200" cy="2309520"/>
          </a:xfrm>
          <a:prstGeom prst="arc">
            <a:avLst>
              <a:gd name="adj1" fmla="val 16059642"/>
              <a:gd name="adj2" fmla="val 3081580"/>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Oval 29"/>
          <p:cNvSpPr/>
          <p:nvPr/>
        </p:nvSpPr>
        <p:spPr>
          <a:xfrm>
            <a:off x="5189374" y="5689239"/>
            <a:ext cx="1440025" cy="5715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18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heel(1)">
                                      <p:cBhvr>
                                        <p:cTn id="30" dur="2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5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heel(1)">
                                      <p:cBhvr>
                                        <p:cTn id="40" dur="2000"/>
                                        <p:tgtEl>
                                          <p:spTgt spid="16"/>
                                        </p:tgtEl>
                                      </p:cBhvr>
                                    </p:animEffect>
                                  </p:childTnLst>
                                </p:cTn>
                              </p:par>
                            </p:childTnLst>
                          </p:cTn>
                        </p:par>
                        <p:par>
                          <p:cTn id="41" fill="hold">
                            <p:stCondLst>
                              <p:cond delay="2000"/>
                            </p:stCondLst>
                            <p:childTnLst>
                              <p:par>
                                <p:cTn id="42" presetID="22" presetClass="entr" presetSubtype="1"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childTnLst>
                          </p:cTn>
                        </p:par>
                        <p:par>
                          <p:cTn id="45" fill="hold">
                            <p:stCondLst>
                              <p:cond delay="2500"/>
                            </p:stCondLst>
                            <p:childTnLst>
                              <p:par>
                                <p:cTn id="46" presetID="21" presetClass="entr" presetSubtype="1"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heel(1)">
                                      <p:cBhvr>
                                        <p:cTn id="48" dur="20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Effect transition="in" filter="fade">
                                      <p:cBhvr>
                                        <p:cTn id="53" dur="500"/>
                                        <p:tgtEl>
                                          <p:spTgt spid="5">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500"/>
                                  </p:stCondLst>
                                  <p:childTnLst>
                                    <p:set>
                                      <p:cBhvr>
                                        <p:cTn id="57" dur="1" fill="hold">
                                          <p:stCondLst>
                                            <p:cond delay="0"/>
                                          </p:stCondLst>
                                        </p:cTn>
                                        <p:tgtEl>
                                          <p:spTgt spid="19"/>
                                        </p:tgtEl>
                                        <p:attrNameLst>
                                          <p:attrName>style.visibility</p:attrName>
                                        </p:attrNameLst>
                                      </p:cBhvr>
                                      <p:to>
                                        <p:strVal val="visible"/>
                                      </p:to>
                                    </p:set>
                                    <p:animEffect transition="in" filter="wheel(1)">
                                      <p:cBhvr>
                                        <p:cTn id="58" dur="2000"/>
                                        <p:tgtEl>
                                          <p:spTgt spid="19"/>
                                        </p:tgtEl>
                                      </p:cBhvr>
                                    </p:animEffect>
                                  </p:childTnLst>
                                </p:cTn>
                              </p:par>
                            </p:childTnLst>
                          </p:cTn>
                        </p:par>
                        <p:par>
                          <p:cTn id="59" fill="hold">
                            <p:stCondLst>
                              <p:cond delay="2500"/>
                            </p:stCondLst>
                            <p:childTnLst>
                              <p:par>
                                <p:cTn id="60" presetID="22" presetClass="entr" presetSubtype="1"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up)">
                                      <p:cBhvr>
                                        <p:cTn id="62" dur="500"/>
                                        <p:tgtEl>
                                          <p:spTgt spid="20"/>
                                        </p:tgtEl>
                                      </p:cBhvr>
                                    </p:animEffect>
                                  </p:childTnLst>
                                </p:cTn>
                              </p:par>
                            </p:childTnLst>
                          </p:cTn>
                        </p:par>
                        <p:par>
                          <p:cTn id="63" fill="hold">
                            <p:stCondLst>
                              <p:cond delay="3000"/>
                            </p:stCondLst>
                            <p:childTnLst>
                              <p:par>
                                <p:cTn id="64" presetID="21" presetClass="entr" presetSubtype="1"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heel(1)">
                                      <p:cBhvr>
                                        <p:cTn id="66" dur="20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animEffect transition="in" filter="fade">
                                      <p:cBhvr>
                                        <p:cTn id="71" dur="500"/>
                                        <p:tgtEl>
                                          <p:spTgt spid="6">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
                                            <p:txEl>
                                              <p:pRg st="1" end="1"/>
                                            </p:txEl>
                                          </p:spTgt>
                                        </p:tgtEl>
                                        <p:attrNameLst>
                                          <p:attrName>style.visibility</p:attrName>
                                        </p:attrNameLst>
                                      </p:cBhvr>
                                      <p:to>
                                        <p:strVal val="visible"/>
                                      </p:to>
                                    </p:set>
                                    <p:animEffect transition="in" filter="fade">
                                      <p:cBhvr>
                                        <p:cTn id="76" dur="500"/>
                                        <p:tgtEl>
                                          <p:spTgt spid="6">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heel(1)">
                                      <p:cBhvr>
                                        <p:cTn id="81" dur="2000"/>
                                        <p:tgtEl>
                                          <p:spTgt spid="22"/>
                                        </p:tgtEl>
                                      </p:cBhvr>
                                    </p:animEffect>
                                  </p:childTnLst>
                                </p:cTn>
                              </p:par>
                            </p:childTnLst>
                          </p:cTn>
                        </p:par>
                        <p:par>
                          <p:cTn id="82" fill="hold">
                            <p:stCondLst>
                              <p:cond delay="2000"/>
                            </p:stCondLst>
                            <p:childTnLst>
                              <p:par>
                                <p:cTn id="83" presetID="22" presetClass="entr" presetSubtype="1"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up)">
                                      <p:cBhvr>
                                        <p:cTn id="85" dur="100"/>
                                        <p:tgtEl>
                                          <p:spTgt spid="23"/>
                                        </p:tgtEl>
                                      </p:cBhvr>
                                    </p:animEffect>
                                  </p:childTnLst>
                                </p:cTn>
                              </p:par>
                            </p:childTnLst>
                          </p:cTn>
                        </p:par>
                        <p:par>
                          <p:cTn id="86" fill="hold">
                            <p:stCondLst>
                              <p:cond delay="2100"/>
                            </p:stCondLst>
                            <p:childTnLst>
                              <p:par>
                                <p:cTn id="87" presetID="21" presetClass="entr" presetSubtype="1"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wheel(1)">
                                      <p:cBhvr>
                                        <p:cTn id="89" dur="20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
                                            <p:txEl>
                                              <p:pRg st="2" end="2"/>
                                            </p:txEl>
                                          </p:spTgt>
                                        </p:tgtEl>
                                        <p:attrNameLst>
                                          <p:attrName>style.visibility</p:attrName>
                                        </p:attrNameLst>
                                      </p:cBhvr>
                                      <p:to>
                                        <p:strVal val="visible"/>
                                      </p:to>
                                    </p:set>
                                    <p:animEffect transition="in" filter="fade">
                                      <p:cBhvr>
                                        <p:cTn id="94" dur="500"/>
                                        <p:tgtEl>
                                          <p:spTgt spid="6">
                                            <p:txEl>
                                              <p:pRg st="2" end="2"/>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1" presetClass="entr" presetSubtype="1"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heel(1)">
                                      <p:cBhvr>
                                        <p:cTn id="99" dur="2000"/>
                                        <p:tgtEl>
                                          <p:spTgt spid="25"/>
                                        </p:tgtEl>
                                      </p:cBhvr>
                                    </p:animEffect>
                                  </p:childTnLst>
                                </p:cTn>
                              </p:par>
                            </p:childTnLst>
                          </p:cTn>
                        </p:par>
                        <p:par>
                          <p:cTn id="100" fill="hold">
                            <p:stCondLst>
                              <p:cond delay="2000"/>
                            </p:stCondLst>
                            <p:childTnLst>
                              <p:par>
                                <p:cTn id="101" presetID="22" presetClass="entr" presetSubtype="1"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wipe(up)">
                                      <p:cBhvr>
                                        <p:cTn id="103" dur="500"/>
                                        <p:tgtEl>
                                          <p:spTgt spid="26"/>
                                        </p:tgtEl>
                                      </p:cBhvr>
                                    </p:animEffect>
                                  </p:childTnLst>
                                </p:cTn>
                              </p:par>
                            </p:childTnLst>
                          </p:cTn>
                        </p:par>
                        <p:par>
                          <p:cTn id="104" fill="hold">
                            <p:stCondLst>
                              <p:cond delay="2500"/>
                            </p:stCondLst>
                            <p:childTnLst>
                              <p:par>
                                <p:cTn id="105" presetID="21" presetClass="entr" presetSubtype="1"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heel(1)">
                                      <p:cBhvr>
                                        <p:cTn id="107" dur="20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
                                            <p:txEl>
                                              <p:pRg st="3" end="3"/>
                                            </p:txEl>
                                          </p:spTgt>
                                        </p:tgtEl>
                                        <p:attrNameLst>
                                          <p:attrName>style.visibility</p:attrName>
                                        </p:attrNameLst>
                                      </p:cBhvr>
                                      <p:to>
                                        <p:strVal val="visible"/>
                                      </p:to>
                                    </p:set>
                                    <p:animEffect transition="in" filter="fade">
                                      <p:cBhvr>
                                        <p:cTn id="112" dur="500"/>
                                        <p:tgtEl>
                                          <p:spTgt spid="6">
                                            <p:txEl>
                                              <p:pRg st="3" end="3"/>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1" presetClass="entr" presetSubtype="1" fill="hold" grpId="0" nodeType="click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wheel(1)">
                                      <p:cBhvr>
                                        <p:cTn id="117" dur="2000"/>
                                        <p:tgtEl>
                                          <p:spTgt spid="28"/>
                                        </p:tgtEl>
                                      </p:cBhvr>
                                    </p:animEffect>
                                  </p:childTnLst>
                                </p:cTn>
                              </p:par>
                            </p:childTnLst>
                          </p:cTn>
                        </p:par>
                        <p:par>
                          <p:cTn id="118" fill="hold">
                            <p:stCondLst>
                              <p:cond delay="2000"/>
                            </p:stCondLst>
                            <p:childTnLst>
                              <p:par>
                                <p:cTn id="119" presetID="22" presetClass="entr" presetSubtype="1"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wipe(up)">
                                      <p:cBhvr>
                                        <p:cTn id="121" dur="500"/>
                                        <p:tgtEl>
                                          <p:spTgt spid="29"/>
                                        </p:tgtEl>
                                      </p:cBhvr>
                                    </p:animEffect>
                                  </p:childTnLst>
                                </p:cTn>
                              </p:par>
                            </p:childTnLst>
                          </p:cTn>
                        </p:par>
                        <p:par>
                          <p:cTn id="122" fill="hold">
                            <p:stCondLst>
                              <p:cond delay="2500"/>
                            </p:stCondLst>
                            <p:childTnLst>
                              <p:par>
                                <p:cTn id="123" presetID="21" presetClass="entr" presetSubtype="1" fill="hold" grpId="0" nodeType="after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wheel(1)">
                                      <p:cBhvr>
                                        <p:cTn id="125"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P spid="7" grpId="0"/>
      <p:bldP spid="8"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81000" y="4267200"/>
                <a:ext cx="8610600" cy="2340577"/>
              </a:xfrm>
              <a:prstGeom prst="rect">
                <a:avLst/>
              </a:prstGeom>
            </p:spPr>
            <p:txBody>
              <a:bodyPr wrap="square">
                <a:spAutoFit/>
              </a:bodyPr>
              <a:lstStyle/>
              <a:p>
                <a:pPr marL="457200" lvl="0" indent="-457200">
                  <a:spcBef>
                    <a:spcPct val="50000"/>
                  </a:spcBef>
                  <a:buFont typeface="Arial" charset="0"/>
                  <a:buChar char="•"/>
                </a:pPr>
                <a:r>
                  <a:rPr lang="en-US" sz="2800" b="0" dirty="0" smtClean="0">
                    <a:solidFill>
                      <a:srgbClr val="000000"/>
                    </a:solidFill>
                    <a:latin typeface="Arial" charset="0"/>
                  </a:rPr>
                  <a:t>Conversion Factor</a:t>
                </a:r>
              </a:p>
              <a:p>
                <a:pPr marL="914400" lvl="1" indent="-457200">
                  <a:spcBef>
                    <a:spcPts val="600"/>
                  </a:spcBef>
                  <a:buFont typeface="Arial" charset="0"/>
                  <a:buChar char="•"/>
                </a:pPr>
                <a:r>
                  <a:rPr lang="en-US" sz="2400" b="0" dirty="0" smtClean="0">
                    <a:solidFill>
                      <a:srgbClr val="000000"/>
                    </a:solidFill>
                    <a:latin typeface="Arial" charset="0"/>
                  </a:rPr>
                  <a:t>Given unit in denominator, desired unit in numerator</a:t>
                </a:r>
              </a:p>
              <a:p>
                <a:pPr marL="1371600" lvl="2" indent="-457200">
                  <a:spcBef>
                    <a:spcPts val="600"/>
                  </a:spcBef>
                  <a:buFont typeface="Arial" charset="0"/>
                  <a:buChar char="•"/>
                </a:pPr>
                <a:endParaRPr lang="en-US" sz="2400" b="0" dirty="0" smtClean="0">
                  <a:solidFill>
                    <a:srgbClr val="000000"/>
                  </a:solidFill>
                  <a:latin typeface="Arial" charset="0"/>
                </a:endParaRPr>
              </a:p>
              <a:p>
                <a:pPr marL="1371600" lvl="2" indent="-457200">
                  <a:spcBef>
                    <a:spcPts val="600"/>
                  </a:spcBef>
                  <a:buFont typeface="Arial" charset="0"/>
                  <a:buChar char="•"/>
                </a:pPr>
                <a:r>
                  <a:rPr lang="en-US" sz="2400" b="0" dirty="0" smtClean="0">
                    <a:solidFill>
                      <a:srgbClr val="000000"/>
                    </a:solidFill>
                    <a:latin typeface="Arial" charset="0"/>
                  </a:rPr>
                  <a:t>Grams to micrograms:   </a:t>
                </a:r>
                <a:r>
                  <a:rPr lang="en-US" sz="2400" b="0" dirty="0" smtClean="0">
                    <a:solidFill>
                      <a:srgbClr val="C00000"/>
                    </a:solidFill>
                    <a:latin typeface="Arial" charset="0"/>
                  </a:rPr>
                  <a:t>10</a:t>
                </a:r>
                <a:r>
                  <a:rPr lang="en-US" sz="2400" b="0" baseline="30000" dirty="0" smtClean="0">
                    <a:solidFill>
                      <a:srgbClr val="C00000"/>
                    </a:solidFill>
                    <a:latin typeface="Arial" charset="0"/>
                  </a:rPr>
                  <a:t>-6</a:t>
                </a:r>
                <a:r>
                  <a:rPr lang="en-US" sz="2400" b="0" dirty="0" smtClean="0">
                    <a:solidFill>
                      <a:srgbClr val="C00000"/>
                    </a:solidFill>
                    <a:latin typeface="Arial" charset="0"/>
                  </a:rPr>
                  <a:t> g = 1 µg</a:t>
                </a:r>
                <a:r>
                  <a:rPr lang="en-US" sz="2400" b="0" dirty="0" smtClean="0">
                    <a:solidFill>
                      <a:srgbClr val="000000"/>
                    </a:solidFill>
                    <a:latin typeface="Arial" charset="0"/>
                  </a:rPr>
                  <a:t>  or   </a:t>
                </a:r>
                <a14:m>
                  <m:oMath xmlns:m="http://schemas.openxmlformats.org/officeDocument/2006/math">
                    <m:f>
                      <m:fPr>
                        <m:ctrlPr>
                          <a:rPr lang="en-US" sz="2400" b="0" i="1" smtClean="0">
                            <a:solidFill>
                              <a:srgbClr val="C00000"/>
                            </a:solidFill>
                            <a:latin typeface="Cambria Math"/>
                          </a:rPr>
                        </m:ctrlPr>
                      </m:fPr>
                      <m:num>
                        <m:r>
                          <m:rPr>
                            <m:nor/>
                          </m:rPr>
                          <a:rPr lang="en-US" sz="2400" b="0" i="0" smtClean="0">
                            <a:solidFill>
                              <a:srgbClr val="C00000"/>
                            </a:solidFill>
                            <a:latin typeface="+mn-lt"/>
                          </a:rPr>
                          <m:t>1 </m:t>
                        </m:r>
                        <m:r>
                          <m:rPr>
                            <m:nor/>
                          </m:rPr>
                          <a:rPr lang="en-US" sz="2400" b="0" i="0" smtClean="0">
                            <a:solidFill>
                              <a:srgbClr val="C00000"/>
                            </a:solidFill>
                            <a:latin typeface="+mn-lt"/>
                            <a:ea typeface="Cambria Math"/>
                          </a:rPr>
                          <m:t>μ</m:t>
                        </m:r>
                        <m:r>
                          <m:rPr>
                            <m:nor/>
                          </m:rPr>
                          <a:rPr lang="en-US" sz="2400" b="0" i="0" smtClean="0">
                            <a:solidFill>
                              <a:srgbClr val="C00000"/>
                            </a:solidFill>
                            <a:latin typeface="+mn-lt"/>
                          </a:rPr>
                          <m:t>g</m:t>
                        </m:r>
                      </m:num>
                      <m:den>
                        <m:sSup>
                          <m:sSupPr>
                            <m:ctrlPr>
                              <a:rPr lang="en-US" sz="2400" b="0" i="1" smtClean="0">
                                <a:solidFill>
                                  <a:srgbClr val="C00000"/>
                                </a:solidFill>
                                <a:latin typeface="Cambria Math"/>
                              </a:rPr>
                            </m:ctrlPr>
                          </m:sSupPr>
                          <m:e>
                            <m:r>
                              <m:rPr>
                                <m:nor/>
                              </m:rPr>
                              <a:rPr lang="en-US" sz="2400" b="0" i="0" smtClean="0">
                                <a:solidFill>
                                  <a:srgbClr val="C00000"/>
                                </a:solidFill>
                                <a:latin typeface="+mn-lt"/>
                              </a:rPr>
                              <m:t>10</m:t>
                            </m:r>
                          </m:e>
                          <m:sup>
                            <m:r>
                              <m:rPr>
                                <m:nor/>
                              </m:rPr>
                              <a:rPr lang="en-US" sz="2400" b="0" i="0" smtClean="0">
                                <a:solidFill>
                                  <a:srgbClr val="C00000"/>
                                </a:solidFill>
                                <a:latin typeface="+mn-lt"/>
                              </a:rPr>
                              <m:t>−6</m:t>
                            </m:r>
                          </m:sup>
                        </m:sSup>
                        <m:r>
                          <m:rPr>
                            <m:nor/>
                          </m:rPr>
                          <a:rPr lang="en-US" sz="2400" b="0" i="0" smtClean="0">
                            <a:solidFill>
                              <a:srgbClr val="C00000"/>
                            </a:solidFill>
                            <a:latin typeface="+mn-lt"/>
                          </a:rPr>
                          <m:t> </m:t>
                        </m:r>
                        <m:r>
                          <m:rPr>
                            <m:nor/>
                          </m:rPr>
                          <a:rPr lang="en-US" sz="2400" b="0" i="0" smtClean="0">
                            <a:solidFill>
                              <a:srgbClr val="C00000"/>
                            </a:solidFill>
                            <a:latin typeface="+mn-lt"/>
                          </a:rPr>
                          <m:t>g</m:t>
                        </m:r>
                      </m:den>
                    </m:f>
                  </m:oMath>
                </a14:m>
                <a:r>
                  <a:rPr lang="en-US" sz="2400" b="0" dirty="0" smtClean="0">
                    <a:solidFill>
                      <a:srgbClr val="C00000"/>
                    </a:solidFill>
                    <a:latin typeface="+mn-lt"/>
                  </a:rPr>
                  <a:t> </a:t>
                </a:r>
              </a:p>
            </p:txBody>
          </p:sp>
        </mc:Choice>
        <mc:Fallback xmlns="">
          <p:sp>
            <p:nvSpPr>
              <p:cNvPr id="2" name="Rectangle 1"/>
              <p:cNvSpPr>
                <a:spLocks noRot="1" noChangeAspect="1" noMove="1" noResize="1" noEditPoints="1" noAdjustHandles="1" noChangeArrowheads="1" noChangeShapeType="1" noTextEdit="1"/>
              </p:cNvSpPr>
              <p:nvPr/>
            </p:nvSpPr>
            <p:spPr>
              <a:xfrm>
                <a:off x="381000" y="4267200"/>
                <a:ext cx="8610600" cy="2340577"/>
              </a:xfrm>
              <a:prstGeom prst="rect">
                <a:avLst/>
              </a:prstGeom>
              <a:blipFill rotWithShape="1">
                <a:blip r:embed="rId3" cstate="print"/>
                <a:stretch>
                  <a:fillRect l="-1275" t="-2604"/>
                </a:stretch>
              </a:blipFill>
            </p:spPr>
            <p:txBody>
              <a:bodyPr/>
              <a:lstStyle/>
              <a:p>
                <a:r>
                  <a:rPr lang="en-US">
                    <a:noFill/>
                  </a:rPr>
                  <a:t> </a:t>
                </a:r>
              </a:p>
            </p:txBody>
          </p:sp>
        </mc:Fallback>
      </mc:AlternateContent>
      <p:sp>
        <p:nvSpPr>
          <p:cNvPr id="20" name="Line Callout 1 19"/>
          <p:cNvSpPr/>
          <p:nvPr/>
        </p:nvSpPr>
        <p:spPr bwMode="auto">
          <a:xfrm>
            <a:off x="5791200" y="6400800"/>
            <a:ext cx="1572159" cy="399458"/>
          </a:xfrm>
          <a:prstGeom prst="borderCallout1">
            <a:avLst>
              <a:gd name="adj1" fmla="val 15352"/>
              <a:gd name="adj2" fmla="val 152007"/>
              <a:gd name="adj3" fmla="val 50765"/>
              <a:gd name="adj4" fmla="val 102364"/>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6" name="Line Callout 1 15"/>
          <p:cNvSpPr/>
          <p:nvPr/>
        </p:nvSpPr>
        <p:spPr bwMode="auto">
          <a:xfrm>
            <a:off x="5562599" y="5238690"/>
            <a:ext cx="1771072" cy="404575"/>
          </a:xfrm>
          <a:prstGeom prst="borderCallout1">
            <a:avLst>
              <a:gd name="adj1" fmla="val 115872"/>
              <a:gd name="adj2" fmla="val 137327"/>
              <a:gd name="adj3" fmla="val 50765"/>
              <a:gd name="adj4" fmla="val 102364"/>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37891" name="Text Box 2"/>
          <p:cNvSpPr txBox="1">
            <a:spLocks noChangeArrowheads="1"/>
          </p:cNvSpPr>
          <p:nvPr/>
        </p:nvSpPr>
        <p:spPr bwMode="auto">
          <a:xfrm>
            <a:off x="457200" y="228600"/>
            <a:ext cx="8382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chemeClr val="accent2"/>
                </a:solidFill>
                <a:latin typeface="Arial" charset="0"/>
              </a:rPr>
              <a:t>Conversion of </a:t>
            </a:r>
            <a:r>
              <a:rPr lang="en-US" dirty="0" smtClean="0">
                <a:solidFill>
                  <a:schemeClr val="accent2"/>
                </a:solidFill>
                <a:latin typeface="Arial" charset="0"/>
              </a:rPr>
              <a:t>Units – SI System</a:t>
            </a:r>
            <a:endParaRPr lang="en-US"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37893" name="Rectangle 4"/>
          <p:cNvSpPr>
            <a:spLocks noChangeArrowheads="1"/>
          </p:cNvSpPr>
          <p:nvPr/>
        </p:nvSpPr>
        <p:spPr bwMode="auto">
          <a:xfrm>
            <a:off x="533400" y="990600"/>
            <a:ext cx="845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spcBef>
                <a:spcPct val="50000"/>
              </a:spcBef>
              <a:buFont typeface="Arial" charset="0"/>
              <a:buChar char="•"/>
            </a:pPr>
            <a:r>
              <a:rPr lang="en-US" sz="3200" b="0" dirty="0" smtClean="0">
                <a:solidFill>
                  <a:schemeClr val="tx1"/>
                </a:solidFill>
                <a:latin typeface="Arial" charset="0"/>
              </a:rPr>
              <a:t>Prefixes </a:t>
            </a:r>
            <a:r>
              <a:rPr lang="en-US" sz="3200" b="0" dirty="0">
                <a:solidFill>
                  <a:schemeClr val="tx1"/>
                </a:solidFill>
                <a:latin typeface="Arial" charset="0"/>
              </a:rPr>
              <a:t>indicate the </a:t>
            </a:r>
            <a:r>
              <a:rPr lang="en-US" sz="3200" b="0" dirty="0" smtClean="0">
                <a:solidFill>
                  <a:schemeClr val="tx1"/>
                </a:solidFill>
                <a:latin typeface="Arial" charset="0"/>
              </a:rPr>
              <a:t>power </a:t>
            </a:r>
            <a:r>
              <a:rPr lang="en-US" sz="3200" b="0" dirty="0">
                <a:solidFill>
                  <a:schemeClr val="tx1"/>
                </a:solidFill>
                <a:latin typeface="Arial" charset="0"/>
              </a:rPr>
              <a:t>of </a:t>
            </a:r>
            <a:r>
              <a:rPr lang="en-US" sz="3200" b="0" dirty="0" smtClean="0">
                <a:solidFill>
                  <a:schemeClr val="tx1"/>
                </a:solidFill>
                <a:latin typeface="Arial" charset="0"/>
              </a:rPr>
              <a:t>10</a:t>
            </a:r>
          </a:p>
        </p:txBody>
      </p:sp>
      <p:graphicFrame>
        <p:nvGraphicFramePr>
          <p:cNvPr id="8" name="Table 7"/>
          <p:cNvGraphicFramePr>
            <a:graphicFrameLocks noGrp="1"/>
          </p:cNvGraphicFramePr>
          <p:nvPr>
            <p:extLst>
              <p:ext uri="{D42A27DB-BD31-4B8C-83A1-F6EECF244321}">
                <p14:modId xmlns:p14="http://schemas.microsoft.com/office/powerpoint/2010/main" val="1930128817"/>
              </p:ext>
            </p:extLst>
          </p:nvPr>
        </p:nvGraphicFramePr>
        <p:xfrm>
          <a:off x="762000" y="1743650"/>
          <a:ext cx="3657600" cy="2224770"/>
        </p:xfrm>
        <a:graphic>
          <a:graphicData uri="http://schemas.openxmlformats.org/drawingml/2006/table">
            <a:tbl>
              <a:tblPr firstRow="1" bandRow="1">
                <a:tableStyleId>{5C22544A-7EE6-4342-B048-85BDC9FD1C3A}</a:tableStyleId>
              </a:tblPr>
              <a:tblGrid>
                <a:gridCol w="1295400"/>
                <a:gridCol w="990600"/>
                <a:gridCol w="1371600"/>
              </a:tblGrid>
              <a:tr h="370795">
                <a:tc>
                  <a:txBody>
                    <a:bodyPr/>
                    <a:lstStyle/>
                    <a:p>
                      <a:pPr marL="0" marR="0" algn="ctr">
                        <a:spcBef>
                          <a:spcPts val="0"/>
                        </a:spcBef>
                        <a:spcAft>
                          <a:spcPts val="0"/>
                        </a:spcAft>
                      </a:pPr>
                      <a:r>
                        <a:rPr lang="en-US" sz="1400" dirty="0">
                          <a:effectLst/>
                        </a:rPr>
                        <a:t>Power of 10</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Prefix</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Abbreviation</a:t>
                      </a:r>
                      <a:endParaRPr lang="en-US" sz="1400" dirty="0">
                        <a:effectLst/>
                        <a:latin typeface="Arial"/>
                        <a:ea typeface="Times New Roman"/>
                        <a:cs typeface="Times New Roman"/>
                      </a:endParaRPr>
                    </a:p>
                  </a:txBody>
                  <a:tcPr marL="68580" marR="68580" marT="0" marB="0"/>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1</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deca-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da</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2</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hecto-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h</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3</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kilo-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k</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6</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Mega-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9</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Giga-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G</a:t>
                      </a:r>
                      <a:endParaRPr lang="en-US" sz="1400" dirty="0">
                        <a:effectLst/>
                        <a:latin typeface="Arial"/>
                        <a:ea typeface="Times New Roman"/>
                        <a:cs typeface="Times New Roman"/>
                      </a:endParaRPr>
                    </a:p>
                  </a:txBody>
                  <a:tcPr marL="68580" marR="6858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68183309"/>
              </p:ext>
            </p:extLst>
          </p:nvPr>
        </p:nvGraphicFramePr>
        <p:xfrm>
          <a:off x="4946568" y="1752600"/>
          <a:ext cx="3581400" cy="2235650"/>
        </p:xfrm>
        <a:graphic>
          <a:graphicData uri="http://schemas.openxmlformats.org/drawingml/2006/table">
            <a:tbl>
              <a:tblPr firstRow="1" bandRow="1">
                <a:tableStyleId>{5C22544A-7EE6-4342-B048-85BDC9FD1C3A}</a:tableStyleId>
              </a:tblPr>
              <a:tblGrid>
                <a:gridCol w="1143000"/>
                <a:gridCol w="1066800"/>
                <a:gridCol w="1371600"/>
              </a:tblGrid>
              <a:tr h="381000">
                <a:tc>
                  <a:txBody>
                    <a:bodyPr/>
                    <a:lstStyle/>
                    <a:p>
                      <a:pPr marL="0" marR="0" algn="ctr">
                        <a:spcBef>
                          <a:spcPts val="0"/>
                        </a:spcBef>
                        <a:spcAft>
                          <a:spcPts val="0"/>
                        </a:spcAft>
                      </a:pPr>
                      <a:r>
                        <a:rPr lang="en-US" sz="1400" dirty="0">
                          <a:effectLst/>
                        </a:rPr>
                        <a:t>Power of 10</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Prefix</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Abbreviation</a:t>
                      </a:r>
                      <a:endParaRPr lang="en-US" sz="1400" dirty="0">
                        <a:effectLst/>
                        <a:latin typeface="Arial"/>
                        <a:ea typeface="Times New Roman"/>
                        <a:cs typeface="Times New Roman"/>
                      </a:endParaRPr>
                    </a:p>
                  </a:txBody>
                  <a:tcPr marL="68580" marR="68580" marT="0" marB="0"/>
                </a:tc>
              </a:tr>
              <a:tr h="370930">
                <a:tc>
                  <a:txBody>
                    <a:bodyPr/>
                    <a:lstStyle/>
                    <a:p>
                      <a:pPr marL="0" marR="0" algn="ctr">
                        <a:spcBef>
                          <a:spcPts val="0"/>
                        </a:spcBef>
                        <a:spcAft>
                          <a:spcPts val="0"/>
                        </a:spcAft>
                      </a:pPr>
                      <a:r>
                        <a:rPr lang="en-US" sz="1400" dirty="0">
                          <a:effectLst/>
                        </a:rPr>
                        <a:t>10</a:t>
                      </a:r>
                      <a:r>
                        <a:rPr lang="en-US" sz="1400" baseline="30000" dirty="0">
                          <a:effectLst/>
                        </a:rPr>
                        <a:t>-1</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deci-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-2</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centi-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c</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-3</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milli-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-6</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micro-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µ</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-9</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nano-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n</a:t>
                      </a:r>
                      <a:endParaRPr lang="en-US" sz="1400" dirty="0">
                        <a:effectLst/>
                        <a:latin typeface="Arial"/>
                        <a:ea typeface="Times New Roman"/>
                        <a:cs typeface="Times New Roman"/>
                      </a:endParaRPr>
                    </a:p>
                  </a:txBody>
                  <a:tcPr marL="68580" marR="68580" marT="0" marB="0" anchor="ctr"/>
                </a:tc>
              </a:tr>
            </a:tbl>
          </a:graphicData>
        </a:graphic>
      </p:graphicFrame>
      <p:sp>
        <p:nvSpPr>
          <p:cNvPr id="4" name="TextBox 3"/>
          <p:cNvSpPr txBox="1"/>
          <p:nvPr/>
        </p:nvSpPr>
        <p:spPr>
          <a:xfrm>
            <a:off x="5562599" y="5238690"/>
            <a:ext cx="1771072" cy="400110"/>
          </a:xfrm>
          <a:prstGeom prst="rect">
            <a:avLst/>
          </a:prstGeom>
          <a:noFill/>
          <a:ln>
            <a:solidFill>
              <a:schemeClr val="tx1"/>
            </a:solidFill>
          </a:ln>
        </p:spPr>
        <p:txBody>
          <a:bodyPr wrap="square" rtlCol="0">
            <a:spAutoFit/>
          </a:bodyPr>
          <a:lstStyle/>
          <a:p>
            <a:r>
              <a:rPr lang="en-US" sz="2000" b="0" dirty="0" smtClean="0"/>
              <a:t> Desired Unit</a:t>
            </a:r>
            <a:endParaRPr lang="en-US" sz="2000" b="0" dirty="0"/>
          </a:p>
        </p:txBody>
      </p:sp>
      <p:sp>
        <p:nvSpPr>
          <p:cNvPr id="17" name="Rectangle 16"/>
          <p:cNvSpPr/>
          <p:nvPr/>
        </p:nvSpPr>
        <p:spPr>
          <a:xfrm>
            <a:off x="5791200" y="6400800"/>
            <a:ext cx="1572158" cy="400110"/>
          </a:xfrm>
          <a:prstGeom prst="rect">
            <a:avLst/>
          </a:prstGeom>
        </p:spPr>
        <p:txBody>
          <a:bodyPr wrap="square">
            <a:spAutoFit/>
          </a:bodyPr>
          <a:lstStyle/>
          <a:p>
            <a:r>
              <a:rPr lang="en-US" sz="2000" b="0" dirty="0" smtClean="0"/>
              <a:t> Given Unit</a:t>
            </a:r>
            <a:endParaRPr lang="en-US" sz="2000" b="0" dirty="0"/>
          </a:p>
        </p:txBody>
      </p:sp>
      <p:sp>
        <p:nvSpPr>
          <p:cNvPr id="22" name="Rectangle 21"/>
          <p:cNvSpPr/>
          <p:nvPr/>
        </p:nvSpPr>
        <p:spPr bwMode="auto">
          <a:xfrm>
            <a:off x="679368" y="2057400"/>
            <a:ext cx="3771900" cy="53340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23" name="Rectangle 22"/>
          <p:cNvSpPr/>
          <p:nvPr/>
        </p:nvSpPr>
        <p:spPr bwMode="auto">
          <a:xfrm>
            <a:off x="4876800" y="3581400"/>
            <a:ext cx="3771900" cy="53340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24" name="Rectangle 23"/>
          <p:cNvSpPr/>
          <p:nvPr/>
        </p:nvSpPr>
        <p:spPr bwMode="auto">
          <a:xfrm>
            <a:off x="4876800" y="3200400"/>
            <a:ext cx="3771900" cy="53340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Tree>
    <p:extLst>
      <p:ext uri="{BB962C8B-B14F-4D97-AF65-F5344CB8AC3E}">
        <p14:creationId xmlns:p14="http://schemas.microsoft.com/office/powerpoint/2010/main" val="324517300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edge">
                                      <p:cBhvr>
                                        <p:cTn id="7" dur="2000"/>
                                        <p:tgtEl>
                                          <p:spTgt spid="22"/>
                                        </p:tgtEl>
                                      </p:cBhvr>
                                    </p:animEffect>
                                  </p:childTnLst>
                                </p:cTn>
                              </p:par>
                            </p:childTnLst>
                          </p:cTn>
                        </p:par>
                        <p:par>
                          <p:cTn id="8" fill="hold">
                            <p:stCondLst>
                              <p:cond delay="2000"/>
                            </p:stCondLst>
                            <p:childTnLst>
                              <p:par>
                                <p:cTn id="9" presetID="26" presetClass="emph" presetSubtype="0" repeatCount="3000" fill="hold" grpId="1" nodeType="afterEffect">
                                  <p:stCondLst>
                                    <p:cond delay="0"/>
                                  </p:stCondLst>
                                  <p:childTnLst>
                                    <p:animEffect transition="out" filter="fade">
                                      <p:cBhvr>
                                        <p:cTn id="10" dur="500" tmFilter="0, 0; .2, .5; .8, .5; 1, 0"/>
                                        <p:tgtEl>
                                          <p:spTgt spid="22"/>
                                        </p:tgtEl>
                                      </p:cBhvr>
                                    </p:animEffect>
                                    <p:animScale>
                                      <p:cBhvr>
                                        <p:cTn id="11" dur="250" autoRev="1" fill="hold"/>
                                        <p:tgtEl>
                                          <p:spTgt spid="22"/>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edge">
                                      <p:cBhvr>
                                        <p:cTn id="16" dur="2000"/>
                                        <p:tgtEl>
                                          <p:spTgt spid="23"/>
                                        </p:tgtEl>
                                      </p:cBhvr>
                                    </p:animEffect>
                                  </p:childTnLst>
                                </p:cTn>
                              </p:par>
                            </p:childTnLst>
                          </p:cTn>
                        </p:par>
                        <p:par>
                          <p:cTn id="17" fill="hold">
                            <p:stCondLst>
                              <p:cond delay="2000"/>
                            </p:stCondLst>
                            <p:childTnLst>
                              <p:par>
                                <p:cTn id="18" presetID="26" presetClass="emph" presetSubtype="0" repeatCount="3000" fill="hold" grpId="1" nodeType="afterEffect">
                                  <p:stCondLst>
                                    <p:cond delay="0"/>
                                  </p:stCondLst>
                                  <p:childTnLst>
                                    <p:animEffect transition="out" filter="fade">
                                      <p:cBhvr>
                                        <p:cTn id="19" dur="500" tmFilter="0, 0; .2, .5; .8, .5; 1, 0"/>
                                        <p:tgtEl>
                                          <p:spTgt spid="23"/>
                                        </p:tgtEl>
                                      </p:cBhvr>
                                    </p:animEffect>
                                    <p:animScale>
                                      <p:cBhvr>
                                        <p:cTn id="20" dur="250" autoRev="1" fill="hold"/>
                                        <p:tgtEl>
                                          <p:spTgt spid="23"/>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fade">
                                      <p:cBhvr>
                                        <p:cTn id="29" dur="500"/>
                                        <p:tgtEl>
                                          <p:spTgt spid="2">
                                            <p:txEl>
                                              <p:pRg st="1" end="1"/>
                                            </p:txEl>
                                          </p:spTgt>
                                        </p:tgtEl>
                                      </p:cBhvr>
                                    </p:animEffect>
                                  </p:childTnLst>
                                </p:cTn>
                              </p:par>
                            </p:childTnLst>
                          </p:cTn>
                        </p:par>
                        <p:par>
                          <p:cTn id="30" fill="hold">
                            <p:stCondLst>
                              <p:cond delay="1000"/>
                            </p:stCondLst>
                            <p:childTnLst>
                              <p:par>
                                <p:cTn id="31" presetID="10" presetClass="exit" presetSubtype="0" fill="hold" grpId="2" nodeType="after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childTnLst>
                          </p:cTn>
                        </p:par>
                        <p:par>
                          <p:cTn id="34" fill="hold">
                            <p:stCondLst>
                              <p:cond delay="1500"/>
                            </p:stCondLst>
                            <p:childTnLst>
                              <p:par>
                                <p:cTn id="35" presetID="10" presetClass="exit" presetSubtype="0" fill="hold" grpId="2" nodeType="after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Effect transition="in" filter="fade">
                                      <p:cBhvr>
                                        <p:cTn id="46" dur="500"/>
                                        <p:tgtEl>
                                          <p:spTgt spid="2">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3"/>
      <p:bldP spid="20" grpId="0" animBg="1"/>
      <p:bldP spid="16" grpId="0" animBg="1"/>
      <p:bldP spid="4" grpId="0" animBg="1"/>
      <p:bldP spid="17" grpId="0"/>
      <p:bldP spid="22" grpId="0" animBg="1"/>
      <p:bldP spid="22" grpId="1" animBg="1"/>
      <p:bldP spid="22" grpId="2" uiExpand="1" animBg="1"/>
      <p:bldP spid="23" grpId="0" animBg="1"/>
      <p:bldP spid="23" grpId="1" animBg="1"/>
      <p:bldP spid="23" grpId="2" uiExpand="1" animBg="1"/>
      <p:bldP spid="24" grpId="0" uiExpan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42900" y="5254524"/>
                <a:ext cx="8610600" cy="1386470"/>
              </a:xfrm>
              <a:prstGeom prst="rect">
                <a:avLst/>
              </a:prstGeom>
            </p:spPr>
            <p:txBody>
              <a:bodyPr wrap="square">
                <a:spAutoFit/>
              </a:bodyPr>
              <a:lstStyle/>
              <a:p>
                <a:pPr marL="1371600" lvl="2" indent="-457200">
                  <a:spcBef>
                    <a:spcPts val="600"/>
                  </a:spcBef>
                  <a:buFont typeface="Arial" charset="0"/>
                  <a:buChar char="•"/>
                </a:pPr>
                <a:endParaRPr lang="en-US" sz="2400" b="0" dirty="0" smtClean="0">
                  <a:solidFill>
                    <a:srgbClr val="000000"/>
                  </a:solidFill>
                  <a:latin typeface="Arial" charset="0"/>
                </a:endParaRPr>
              </a:p>
              <a:p>
                <a:pPr marL="1371600" lvl="2" indent="-457200">
                  <a:spcBef>
                    <a:spcPts val="600"/>
                  </a:spcBef>
                  <a:buFont typeface="Arial" charset="0"/>
                  <a:buChar char="•"/>
                </a:pPr>
                <a:r>
                  <a:rPr lang="en-US" sz="2400" b="0" dirty="0" smtClean="0">
                    <a:solidFill>
                      <a:srgbClr val="000000"/>
                    </a:solidFill>
                    <a:latin typeface="Arial" charset="0"/>
                  </a:rPr>
                  <a:t>Grams to micrograms:   </a:t>
                </a:r>
                <a:r>
                  <a:rPr lang="en-US" sz="2400" b="0" dirty="0" smtClean="0">
                    <a:solidFill>
                      <a:srgbClr val="C00000"/>
                    </a:solidFill>
                    <a:latin typeface="Arial" charset="0"/>
                  </a:rPr>
                  <a:t>10</a:t>
                </a:r>
                <a:r>
                  <a:rPr lang="en-US" sz="2400" b="0" baseline="30000" dirty="0" smtClean="0">
                    <a:solidFill>
                      <a:srgbClr val="C00000"/>
                    </a:solidFill>
                    <a:latin typeface="Arial" charset="0"/>
                  </a:rPr>
                  <a:t>-6</a:t>
                </a:r>
                <a:r>
                  <a:rPr lang="en-US" sz="2400" b="0" dirty="0" smtClean="0">
                    <a:solidFill>
                      <a:srgbClr val="C00000"/>
                    </a:solidFill>
                    <a:latin typeface="Arial" charset="0"/>
                  </a:rPr>
                  <a:t> g = 1 µg</a:t>
                </a:r>
                <a:r>
                  <a:rPr lang="en-US" sz="2400" b="0" dirty="0" smtClean="0">
                    <a:solidFill>
                      <a:srgbClr val="000000"/>
                    </a:solidFill>
                    <a:latin typeface="Arial" charset="0"/>
                  </a:rPr>
                  <a:t>  or   </a:t>
                </a:r>
                <a14:m>
                  <m:oMath xmlns:m="http://schemas.openxmlformats.org/officeDocument/2006/math">
                    <m:f>
                      <m:fPr>
                        <m:ctrlPr>
                          <a:rPr lang="en-US" sz="2400" b="0" i="1" smtClean="0">
                            <a:solidFill>
                              <a:srgbClr val="C00000"/>
                            </a:solidFill>
                            <a:latin typeface="Cambria Math"/>
                          </a:rPr>
                        </m:ctrlPr>
                      </m:fPr>
                      <m:num>
                        <m:r>
                          <m:rPr>
                            <m:nor/>
                          </m:rPr>
                          <a:rPr lang="en-US" sz="2400" b="0" i="0" smtClean="0">
                            <a:solidFill>
                              <a:srgbClr val="C00000"/>
                            </a:solidFill>
                            <a:latin typeface="+mn-lt"/>
                          </a:rPr>
                          <m:t>1 </m:t>
                        </m:r>
                        <m:r>
                          <m:rPr>
                            <m:nor/>
                          </m:rPr>
                          <a:rPr lang="en-US" sz="2400" b="0" i="0" smtClean="0">
                            <a:solidFill>
                              <a:srgbClr val="C00000"/>
                            </a:solidFill>
                            <a:latin typeface="+mn-lt"/>
                            <a:ea typeface="Cambria Math"/>
                          </a:rPr>
                          <m:t>μ</m:t>
                        </m:r>
                        <m:r>
                          <m:rPr>
                            <m:nor/>
                          </m:rPr>
                          <a:rPr lang="en-US" sz="2400" b="0" i="0" smtClean="0">
                            <a:solidFill>
                              <a:srgbClr val="C00000"/>
                            </a:solidFill>
                            <a:latin typeface="+mn-lt"/>
                          </a:rPr>
                          <m:t>g</m:t>
                        </m:r>
                      </m:num>
                      <m:den>
                        <m:sSup>
                          <m:sSupPr>
                            <m:ctrlPr>
                              <a:rPr lang="en-US" sz="2400" b="0" i="1" smtClean="0">
                                <a:solidFill>
                                  <a:srgbClr val="C00000"/>
                                </a:solidFill>
                                <a:latin typeface="Cambria Math"/>
                              </a:rPr>
                            </m:ctrlPr>
                          </m:sSupPr>
                          <m:e>
                            <m:r>
                              <m:rPr>
                                <m:nor/>
                              </m:rPr>
                              <a:rPr lang="en-US" sz="2400" b="0" i="0" smtClean="0">
                                <a:solidFill>
                                  <a:srgbClr val="C00000"/>
                                </a:solidFill>
                                <a:latin typeface="+mn-lt"/>
                              </a:rPr>
                              <m:t>10</m:t>
                            </m:r>
                          </m:e>
                          <m:sup>
                            <m:r>
                              <m:rPr>
                                <m:nor/>
                              </m:rPr>
                              <a:rPr lang="en-US" sz="2400" b="0" i="0" smtClean="0">
                                <a:solidFill>
                                  <a:srgbClr val="C00000"/>
                                </a:solidFill>
                                <a:latin typeface="+mn-lt"/>
                              </a:rPr>
                              <m:t>−6</m:t>
                            </m:r>
                          </m:sup>
                        </m:sSup>
                        <m:r>
                          <m:rPr>
                            <m:nor/>
                          </m:rPr>
                          <a:rPr lang="en-US" sz="2400" b="0" i="0" smtClean="0">
                            <a:solidFill>
                              <a:srgbClr val="C00000"/>
                            </a:solidFill>
                            <a:latin typeface="+mn-lt"/>
                          </a:rPr>
                          <m:t> </m:t>
                        </m:r>
                        <m:r>
                          <m:rPr>
                            <m:nor/>
                          </m:rPr>
                          <a:rPr lang="en-US" sz="2400" b="0" i="0" smtClean="0">
                            <a:solidFill>
                              <a:srgbClr val="C00000"/>
                            </a:solidFill>
                            <a:latin typeface="+mn-lt"/>
                          </a:rPr>
                          <m:t>g</m:t>
                        </m:r>
                      </m:den>
                    </m:f>
                  </m:oMath>
                </a14:m>
                <a:r>
                  <a:rPr lang="en-US" sz="2400" b="0" dirty="0" smtClean="0">
                    <a:solidFill>
                      <a:srgbClr val="C00000"/>
                    </a:solidFill>
                    <a:latin typeface="+mn-lt"/>
                  </a:rPr>
                  <a:t> </a:t>
                </a:r>
              </a:p>
            </p:txBody>
          </p:sp>
        </mc:Choice>
        <mc:Fallback xmlns="">
          <p:sp>
            <p:nvSpPr>
              <p:cNvPr id="2" name="Rectangle 1"/>
              <p:cNvSpPr>
                <a:spLocks noRot="1" noChangeAspect="1" noMove="1" noResize="1" noEditPoints="1" noAdjustHandles="1" noChangeArrowheads="1" noChangeShapeType="1" noTextEdit="1"/>
              </p:cNvSpPr>
              <p:nvPr/>
            </p:nvSpPr>
            <p:spPr>
              <a:xfrm>
                <a:off x="342900" y="5254524"/>
                <a:ext cx="8610600" cy="1386470"/>
              </a:xfrm>
              <a:prstGeom prst="rect">
                <a:avLst/>
              </a:prstGeom>
              <a:blipFill rotWithShape="1">
                <a:blip r:embed="rId3" cstate="print"/>
                <a:stretch>
                  <a:fillRect/>
                </a:stretch>
              </a:blipFill>
            </p:spPr>
            <p:txBody>
              <a:bodyPr/>
              <a:lstStyle/>
              <a:p>
                <a:r>
                  <a:rPr lang="en-US">
                    <a:noFill/>
                  </a:rPr>
                  <a:t> </a:t>
                </a:r>
              </a:p>
            </p:txBody>
          </p:sp>
        </mc:Fallback>
      </mc:AlternateContent>
      <p:sp>
        <p:nvSpPr>
          <p:cNvPr id="37891" name="Text Box 2"/>
          <p:cNvSpPr txBox="1">
            <a:spLocks noChangeArrowheads="1"/>
          </p:cNvSpPr>
          <p:nvPr/>
        </p:nvSpPr>
        <p:spPr bwMode="auto">
          <a:xfrm>
            <a:off x="457200" y="228600"/>
            <a:ext cx="8382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chemeClr val="accent2"/>
                </a:solidFill>
                <a:latin typeface="Arial" charset="0"/>
              </a:rPr>
              <a:t>Conversion of </a:t>
            </a:r>
            <a:r>
              <a:rPr lang="en-US" dirty="0" smtClean="0">
                <a:solidFill>
                  <a:schemeClr val="accent2"/>
                </a:solidFill>
                <a:latin typeface="Arial" charset="0"/>
              </a:rPr>
              <a:t>Units – SI System</a:t>
            </a:r>
            <a:endParaRPr lang="en-US"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37893" name="Rectangle 4"/>
          <p:cNvSpPr>
            <a:spLocks noChangeArrowheads="1"/>
          </p:cNvSpPr>
          <p:nvPr/>
        </p:nvSpPr>
        <p:spPr bwMode="auto">
          <a:xfrm>
            <a:off x="533400" y="990600"/>
            <a:ext cx="845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spcBef>
                <a:spcPct val="50000"/>
              </a:spcBef>
              <a:buFont typeface="Arial" charset="0"/>
              <a:buChar char="•"/>
            </a:pPr>
            <a:r>
              <a:rPr lang="en-US" sz="3200" b="0" dirty="0" smtClean="0">
                <a:solidFill>
                  <a:schemeClr val="tx1"/>
                </a:solidFill>
                <a:latin typeface="Arial" charset="0"/>
              </a:rPr>
              <a:t>Prefixes </a:t>
            </a:r>
            <a:r>
              <a:rPr lang="en-US" sz="3200" b="0" dirty="0">
                <a:solidFill>
                  <a:schemeClr val="tx1"/>
                </a:solidFill>
                <a:latin typeface="Arial" charset="0"/>
              </a:rPr>
              <a:t>indicate the </a:t>
            </a:r>
            <a:r>
              <a:rPr lang="en-US" sz="3200" b="0" dirty="0" smtClean="0">
                <a:solidFill>
                  <a:schemeClr val="tx1"/>
                </a:solidFill>
                <a:latin typeface="Arial" charset="0"/>
              </a:rPr>
              <a:t>power </a:t>
            </a:r>
            <a:r>
              <a:rPr lang="en-US" sz="3200" b="0" dirty="0">
                <a:solidFill>
                  <a:schemeClr val="tx1"/>
                </a:solidFill>
                <a:latin typeface="Arial" charset="0"/>
              </a:rPr>
              <a:t>of </a:t>
            </a:r>
            <a:r>
              <a:rPr lang="en-US" sz="3200" b="0" dirty="0" smtClean="0">
                <a:solidFill>
                  <a:schemeClr val="tx1"/>
                </a:solidFill>
                <a:latin typeface="Arial" charset="0"/>
              </a:rPr>
              <a:t>10</a:t>
            </a:r>
          </a:p>
        </p:txBody>
      </p:sp>
      <p:graphicFrame>
        <p:nvGraphicFramePr>
          <p:cNvPr id="8" name="Table 7"/>
          <p:cNvGraphicFramePr>
            <a:graphicFrameLocks noGrp="1"/>
          </p:cNvGraphicFramePr>
          <p:nvPr>
            <p:extLst>
              <p:ext uri="{D42A27DB-BD31-4B8C-83A1-F6EECF244321}">
                <p14:modId xmlns:p14="http://schemas.microsoft.com/office/powerpoint/2010/main" val="3017519306"/>
              </p:ext>
            </p:extLst>
          </p:nvPr>
        </p:nvGraphicFramePr>
        <p:xfrm>
          <a:off x="762000" y="1743650"/>
          <a:ext cx="3657600" cy="2224770"/>
        </p:xfrm>
        <a:graphic>
          <a:graphicData uri="http://schemas.openxmlformats.org/drawingml/2006/table">
            <a:tbl>
              <a:tblPr firstRow="1" bandRow="1">
                <a:tableStyleId>{5C22544A-7EE6-4342-B048-85BDC9FD1C3A}</a:tableStyleId>
              </a:tblPr>
              <a:tblGrid>
                <a:gridCol w="1295400"/>
                <a:gridCol w="990600"/>
                <a:gridCol w="1371600"/>
              </a:tblGrid>
              <a:tr h="370795">
                <a:tc>
                  <a:txBody>
                    <a:bodyPr/>
                    <a:lstStyle/>
                    <a:p>
                      <a:pPr marL="0" marR="0" algn="ctr">
                        <a:spcBef>
                          <a:spcPts val="0"/>
                        </a:spcBef>
                        <a:spcAft>
                          <a:spcPts val="0"/>
                        </a:spcAft>
                      </a:pPr>
                      <a:r>
                        <a:rPr lang="en-US" sz="1400" dirty="0">
                          <a:effectLst/>
                        </a:rPr>
                        <a:t>Power of 10</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Prefix</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Abbreviation</a:t>
                      </a:r>
                      <a:endParaRPr lang="en-US" sz="1400" dirty="0">
                        <a:effectLst/>
                        <a:latin typeface="Arial"/>
                        <a:ea typeface="Times New Roman"/>
                        <a:cs typeface="Times New Roman"/>
                      </a:endParaRPr>
                    </a:p>
                  </a:txBody>
                  <a:tcPr marL="68580" marR="68580" marT="0" marB="0"/>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1</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deca-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da</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2</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hecto-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h</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3</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kilo-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k</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6</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Mega-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9</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Giga-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G</a:t>
                      </a:r>
                      <a:endParaRPr lang="en-US" sz="1400" dirty="0">
                        <a:effectLst/>
                        <a:latin typeface="Arial"/>
                        <a:ea typeface="Times New Roman"/>
                        <a:cs typeface="Times New Roman"/>
                      </a:endParaRPr>
                    </a:p>
                  </a:txBody>
                  <a:tcPr marL="68580" marR="6858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09841818"/>
              </p:ext>
            </p:extLst>
          </p:nvPr>
        </p:nvGraphicFramePr>
        <p:xfrm>
          <a:off x="4946568" y="1752600"/>
          <a:ext cx="3581400" cy="2235650"/>
        </p:xfrm>
        <a:graphic>
          <a:graphicData uri="http://schemas.openxmlformats.org/drawingml/2006/table">
            <a:tbl>
              <a:tblPr firstRow="1" bandRow="1">
                <a:tableStyleId>{5C22544A-7EE6-4342-B048-85BDC9FD1C3A}</a:tableStyleId>
              </a:tblPr>
              <a:tblGrid>
                <a:gridCol w="1143000"/>
                <a:gridCol w="1066800"/>
                <a:gridCol w="1371600"/>
              </a:tblGrid>
              <a:tr h="381000">
                <a:tc>
                  <a:txBody>
                    <a:bodyPr/>
                    <a:lstStyle/>
                    <a:p>
                      <a:pPr marL="0" marR="0" algn="ctr">
                        <a:spcBef>
                          <a:spcPts val="0"/>
                        </a:spcBef>
                        <a:spcAft>
                          <a:spcPts val="0"/>
                        </a:spcAft>
                      </a:pPr>
                      <a:r>
                        <a:rPr lang="en-US" sz="1400" dirty="0">
                          <a:effectLst/>
                        </a:rPr>
                        <a:t>Power of 10</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Prefix</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Abbreviation</a:t>
                      </a:r>
                      <a:endParaRPr lang="en-US" sz="1400" dirty="0">
                        <a:effectLst/>
                        <a:latin typeface="Arial"/>
                        <a:ea typeface="Times New Roman"/>
                        <a:cs typeface="Times New Roman"/>
                      </a:endParaRPr>
                    </a:p>
                  </a:txBody>
                  <a:tcPr marL="68580" marR="68580" marT="0" marB="0"/>
                </a:tc>
              </a:tr>
              <a:tr h="370930">
                <a:tc>
                  <a:txBody>
                    <a:bodyPr/>
                    <a:lstStyle/>
                    <a:p>
                      <a:pPr marL="0" marR="0" algn="ctr">
                        <a:spcBef>
                          <a:spcPts val="0"/>
                        </a:spcBef>
                        <a:spcAft>
                          <a:spcPts val="0"/>
                        </a:spcAft>
                      </a:pPr>
                      <a:r>
                        <a:rPr lang="en-US" sz="1400" dirty="0">
                          <a:effectLst/>
                        </a:rPr>
                        <a:t>10</a:t>
                      </a:r>
                      <a:r>
                        <a:rPr lang="en-US" sz="1400" baseline="30000" dirty="0">
                          <a:effectLst/>
                        </a:rPr>
                        <a:t>-1</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deci-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-2</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centi-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c</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-3</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milli-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-6</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micro-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µ</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-9</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nano-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n</a:t>
                      </a:r>
                      <a:endParaRPr lang="en-US" sz="1400" dirty="0">
                        <a:effectLst/>
                        <a:latin typeface="Arial"/>
                        <a:ea typeface="Times New Roman"/>
                        <a:cs typeface="Times New Roman"/>
                      </a:endParaRPr>
                    </a:p>
                  </a:txBody>
                  <a:tcPr marL="68580" marR="68580" marT="0" marB="0" anchor="ctr"/>
                </a:tc>
              </a:tr>
            </a:tbl>
          </a:graphicData>
        </a:graphic>
      </p:graphicFrame>
      <p:sp>
        <p:nvSpPr>
          <p:cNvPr id="24" name="Rectangle 23"/>
          <p:cNvSpPr/>
          <p:nvPr/>
        </p:nvSpPr>
        <p:spPr bwMode="auto">
          <a:xfrm>
            <a:off x="4876800" y="3193473"/>
            <a:ext cx="3771900" cy="53340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8" name="Oval 17"/>
          <p:cNvSpPr/>
          <p:nvPr/>
        </p:nvSpPr>
        <p:spPr bwMode="auto">
          <a:xfrm>
            <a:off x="7315200" y="5436448"/>
            <a:ext cx="1315029" cy="1269152"/>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9" name="TextBox 18"/>
          <p:cNvSpPr txBox="1"/>
          <p:nvPr/>
        </p:nvSpPr>
        <p:spPr>
          <a:xfrm>
            <a:off x="5029200" y="4173284"/>
            <a:ext cx="2514600" cy="584775"/>
          </a:xfrm>
          <a:prstGeom prst="rect">
            <a:avLst/>
          </a:prstGeom>
          <a:noFill/>
        </p:spPr>
        <p:txBody>
          <a:bodyPr wrap="square" rtlCol="0">
            <a:spAutoFit/>
          </a:bodyPr>
          <a:lstStyle/>
          <a:p>
            <a:r>
              <a:rPr lang="en-US" sz="3200" dirty="0" smtClean="0"/>
              <a:t>Equal to 1</a:t>
            </a:r>
            <a:endParaRPr lang="en-US" sz="3200" dirty="0"/>
          </a:p>
        </p:txBody>
      </p:sp>
      <p:sp>
        <p:nvSpPr>
          <p:cNvPr id="21" name="Right Arrow 20"/>
          <p:cNvSpPr/>
          <p:nvPr/>
        </p:nvSpPr>
        <p:spPr bwMode="auto">
          <a:xfrm rot="2651335">
            <a:off x="6478718" y="5003065"/>
            <a:ext cx="1262369" cy="400110"/>
          </a:xfrm>
          <a:prstGeom prst="rightArrow">
            <a:avLst/>
          </a:prstGeom>
          <a:solidFill>
            <a:srgbClr val="003FB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5" name="TextBox 4"/>
          <p:cNvSpPr txBox="1"/>
          <p:nvPr/>
        </p:nvSpPr>
        <p:spPr>
          <a:xfrm>
            <a:off x="5029200" y="5662301"/>
            <a:ext cx="1828800" cy="677108"/>
          </a:xfrm>
          <a:prstGeom prst="rect">
            <a:avLst/>
          </a:prstGeom>
          <a:noFill/>
          <a:ln w="38100">
            <a:solidFill>
              <a:srgbClr val="003FBE"/>
            </a:solidFill>
          </a:ln>
        </p:spPr>
        <p:txBody>
          <a:bodyPr wrap="square" rtlCol="0">
            <a:spAutoFit/>
          </a:bodyPr>
          <a:lstStyle/>
          <a:p>
            <a:endParaRPr lang="en-US" dirty="0"/>
          </a:p>
        </p:txBody>
      </p:sp>
      <p:sp>
        <p:nvSpPr>
          <p:cNvPr id="25" name="TextBox 24"/>
          <p:cNvSpPr txBox="1"/>
          <p:nvPr/>
        </p:nvSpPr>
        <p:spPr>
          <a:xfrm>
            <a:off x="2822369" y="4910177"/>
            <a:ext cx="2057400" cy="461665"/>
          </a:xfrm>
          <a:prstGeom prst="rect">
            <a:avLst/>
          </a:prstGeom>
          <a:noFill/>
        </p:spPr>
        <p:txBody>
          <a:bodyPr wrap="square" rtlCol="0">
            <a:spAutoFit/>
          </a:bodyPr>
          <a:lstStyle/>
          <a:p>
            <a:r>
              <a:rPr lang="en-US" sz="2400" b="0" dirty="0" smtClean="0"/>
              <a:t>Equivalency</a:t>
            </a:r>
            <a:endParaRPr lang="en-US" sz="2400" b="0" dirty="0"/>
          </a:p>
        </p:txBody>
      </p:sp>
      <p:sp>
        <p:nvSpPr>
          <p:cNvPr id="26" name="Right Arrow 25"/>
          <p:cNvSpPr/>
          <p:nvPr/>
        </p:nvSpPr>
        <p:spPr bwMode="auto">
          <a:xfrm rot="2651335">
            <a:off x="4694959" y="5306785"/>
            <a:ext cx="655128" cy="400110"/>
          </a:xfrm>
          <a:prstGeom prst="rightArrow">
            <a:avLst/>
          </a:prstGeom>
          <a:solidFill>
            <a:srgbClr val="003FB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Tree>
    <p:extLst>
      <p:ext uri="{BB962C8B-B14F-4D97-AF65-F5344CB8AC3E}">
        <p14:creationId xmlns:p14="http://schemas.microsoft.com/office/powerpoint/2010/main" val="282373922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p:stCondLst>
                              <p:cond delay="1000"/>
                            </p:stCondLst>
                            <p:childTnLst>
                              <p:par>
                                <p:cTn id="26" presetID="21" presetClass="entr" presetSubtype="1"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heel(1)">
                                      <p:cBhvr>
                                        <p:cTn id="2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animBg="1"/>
      <p:bldP spid="5" grpId="0" animBg="1"/>
      <p:bldP spid="25" grpId="0"/>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457200" y="228600"/>
            <a:ext cx="8382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chemeClr val="accent2"/>
                </a:solidFill>
                <a:latin typeface="Arial" charset="0"/>
              </a:rPr>
              <a:t>Conversion of </a:t>
            </a:r>
            <a:r>
              <a:rPr lang="en-US" dirty="0" smtClean="0">
                <a:solidFill>
                  <a:schemeClr val="accent2"/>
                </a:solidFill>
                <a:latin typeface="Arial" charset="0"/>
              </a:rPr>
              <a:t>Units – SI System</a:t>
            </a:r>
            <a:endParaRPr lang="en-US"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37893" name="Rectangle 4"/>
          <p:cNvSpPr>
            <a:spLocks noChangeArrowheads="1"/>
          </p:cNvSpPr>
          <p:nvPr/>
        </p:nvSpPr>
        <p:spPr bwMode="auto">
          <a:xfrm>
            <a:off x="533400" y="990600"/>
            <a:ext cx="845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spcBef>
                <a:spcPct val="50000"/>
              </a:spcBef>
              <a:buFont typeface="Arial" charset="0"/>
              <a:buChar char="•"/>
            </a:pPr>
            <a:r>
              <a:rPr lang="en-US" sz="3200" b="0" dirty="0" smtClean="0">
                <a:solidFill>
                  <a:schemeClr val="tx1"/>
                </a:solidFill>
                <a:latin typeface="Arial" charset="0"/>
              </a:rPr>
              <a:t>Prefixes </a:t>
            </a:r>
            <a:r>
              <a:rPr lang="en-US" sz="3200" b="0" dirty="0">
                <a:solidFill>
                  <a:schemeClr val="tx1"/>
                </a:solidFill>
                <a:latin typeface="Arial" charset="0"/>
              </a:rPr>
              <a:t>indicate the </a:t>
            </a:r>
            <a:r>
              <a:rPr lang="en-US" sz="3200" b="0" dirty="0" smtClean="0">
                <a:solidFill>
                  <a:schemeClr val="tx1"/>
                </a:solidFill>
                <a:latin typeface="Arial" charset="0"/>
              </a:rPr>
              <a:t>power </a:t>
            </a:r>
            <a:r>
              <a:rPr lang="en-US" sz="3200" b="0" dirty="0">
                <a:solidFill>
                  <a:schemeClr val="tx1"/>
                </a:solidFill>
                <a:latin typeface="Arial" charset="0"/>
              </a:rPr>
              <a:t>of </a:t>
            </a:r>
            <a:r>
              <a:rPr lang="en-US" sz="3200" b="0" dirty="0" smtClean="0">
                <a:solidFill>
                  <a:schemeClr val="tx1"/>
                </a:solidFill>
                <a:latin typeface="Arial" charset="0"/>
              </a:rPr>
              <a:t>10</a:t>
            </a:r>
          </a:p>
        </p:txBody>
      </p:sp>
      <p:graphicFrame>
        <p:nvGraphicFramePr>
          <p:cNvPr id="8" name="Table 7"/>
          <p:cNvGraphicFramePr>
            <a:graphicFrameLocks noGrp="1"/>
          </p:cNvGraphicFramePr>
          <p:nvPr>
            <p:extLst>
              <p:ext uri="{D42A27DB-BD31-4B8C-83A1-F6EECF244321}">
                <p14:modId xmlns:p14="http://schemas.microsoft.com/office/powerpoint/2010/main" val="3501132018"/>
              </p:ext>
            </p:extLst>
          </p:nvPr>
        </p:nvGraphicFramePr>
        <p:xfrm>
          <a:off x="762000" y="1743650"/>
          <a:ext cx="3657600" cy="2224770"/>
        </p:xfrm>
        <a:graphic>
          <a:graphicData uri="http://schemas.openxmlformats.org/drawingml/2006/table">
            <a:tbl>
              <a:tblPr firstRow="1" bandRow="1">
                <a:tableStyleId>{5C22544A-7EE6-4342-B048-85BDC9FD1C3A}</a:tableStyleId>
              </a:tblPr>
              <a:tblGrid>
                <a:gridCol w="1295400"/>
                <a:gridCol w="990600"/>
                <a:gridCol w="1371600"/>
              </a:tblGrid>
              <a:tr h="370795">
                <a:tc>
                  <a:txBody>
                    <a:bodyPr/>
                    <a:lstStyle/>
                    <a:p>
                      <a:pPr marL="0" marR="0" algn="ctr">
                        <a:spcBef>
                          <a:spcPts val="0"/>
                        </a:spcBef>
                        <a:spcAft>
                          <a:spcPts val="0"/>
                        </a:spcAft>
                      </a:pPr>
                      <a:r>
                        <a:rPr lang="en-US" sz="1400" dirty="0">
                          <a:effectLst/>
                        </a:rPr>
                        <a:t>Power of 10</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Prefix</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Abbreviation</a:t>
                      </a:r>
                      <a:endParaRPr lang="en-US" sz="1400" dirty="0">
                        <a:effectLst/>
                        <a:latin typeface="Arial"/>
                        <a:ea typeface="Times New Roman"/>
                        <a:cs typeface="Times New Roman"/>
                      </a:endParaRPr>
                    </a:p>
                  </a:txBody>
                  <a:tcPr marL="68580" marR="68580" marT="0" marB="0"/>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1</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deca-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da</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2</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hecto-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h</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3</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kilo-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k</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6</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Mega-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9</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Giga-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G</a:t>
                      </a:r>
                      <a:endParaRPr lang="en-US" sz="1400" dirty="0">
                        <a:effectLst/>
                        <a:latin typeface="Arial"/>
                        <a:ea typeface="Times New Roman"/>
                        <a:cs typeface="Times New Roman"/>
                      </a:endParaRPr>
                    </a:p>
                  </a:txBody>
                  <a:tcPr marL="68580" marR="6858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6180475"/>
              </p:ext>
            </p:extLst>
          </p:nvPr>
        </p:nvGraphicFramePr>
        <p:xfrm>
          <a:off x="4946568" y="1752600"/>
          <a:ext cx="3581400" cy="2235650"/>
        </p:xfrm>
        <a:graphic>
          <a:graphicData uri="http://schemas.openxmlformats.org/drawingml/2006/table">
            <a:tbl>
              <a:tblPr firstRow="1" bandRow="1">
                <a:tableStyleId>{5C22544A-7EE6-4342-B048-85BDC9FD1C3A}</a:tableStyleId>
              </a:tblPr>
              <a:tblGrid>
                <a:gridCol w="1143000"/>
                <a:gridCol w="1066800"/>
                <a:gridCol w="1371600"/>
              </a:tblGrid>
              <a:tr h="381000">
                <a:tc>
                  <a:txBody>
                    <a:bodyPr/>
                    <a:lstStyle/>
                    <a:p>
                      <a:pPr marL="0" marR="0" algn="ctr">
                        <a:spcBef>
                          <a:spcPts val="0"/>
                        </a:spcBef>
                        <a:spcAft>
                          <a:spcPts val="0"/>
                        </a:spcAft>
                      </a:pPr>
                      <a:r>
                        <a:rPr lang="en-US" sz="1400" dirty="0">
                          <a:effectLst/>
                        </a:rPr>
                        <a:t>Power of 10</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Prefix</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Abbreviation</a:t>
                      </a:r>
                      <a:endParaRPr lang="en-US" sz="1400" dirty="0">
                        <a:effectLst/>
                        <a:latin typeface="Arial"/>
                        <a:ea typeface="Times New Roman"/>
                        <a:cs typeface="Times New Roman"/>
                      </a:endParaRPr>
                    </a:p>
                  </a:txBody>
                  <a:tcPr marL="68580" marR="68580" marT="0" marB="0"/>
                </a:tc>
              </a:tr>
              <a:tr h="370930">
                <a:tc>
                  <a:txBody>
                    <a:bodyPr/>
                    <a:lstStyle/>
                    <a:p>
                      <a:pPr marL="0" marR="0" algn="ctr">
                        <a:spcBef>
                          <a:spcPts val="0"/>
                        </a:spcBef>
                        <a:spcAft>
                          <a:spcPts val="0"/>
                        </a:spcAft>
                      </a:pPr>
                      <a:r>
                        <a:rPr lang="en-US" sz="1400" dirty="0">
                          <a:effectLst/>
                        </a:rPr>
                        <a:t>10</a:t>
                      </a:r>
                      <a:r>
                        <a:rPr lang="en-US" sz="1400" baseline="30000" dirty="0">
                          <a:effectLst/>
                        </a:rPr>
                        <a:t>-1</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deci-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-2</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centi-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c</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-3</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milli-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-6</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micro-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µ</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-9</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nano-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n</a:t>
                      </a:r>
                      <a:endParaRPr lang="en-US" sz="1400" dirty="0">
                        <a:effectLst/>
                        <a:latin typeface="Arial"/>
                        <a:ea typeface="Times New Roman"/>
                        <a:cs typeface="Times New Roman"/>
                      </a:endParaRPr>
                    </a:p>
                  </a:txBody>
                  <a:tcPr marL="68580" marR="68580" marT="0" marB="0" anchor="ctr"/>
                </a:tc>
              </a:tr>
            </a:tbl>
          </a:graphicData>
        </a:graphic>
      </p:graphicFrame>
      <p:sp>
        <p:nvSpPr>
          <p:cNvPr id="2" name="Rectangle 1"/>
          <p:cNvSpPr/>
          <p:nvPr/>
        </p:nvSpPr>
        <p:spPr>
          <a:xfrm>
            <a:off x="457200" y="4648200"/>
            <a:ext cx="8610600" cy="830997"/>
          </a:xfrm>
          <a:prstGeom prst="rect">
            <a:avLst/>
          </a:prstGeom>
        </p:spPr>
        <p:txBody>
          <a:bodyPr wrap="square">
            <a:spAutoFit/>
          </a:bodyPr>
          <a:lstStyle/>
          <a:p>
            <a:pPr lvl="1">
              <a:spcBef>
                <a:spcPts val="600"/>
              </a:spcBef>
            </a:pPr>
            <a:endParaRPr lang="en-US" sz="2400" b="0" dirty="0" smtClean="0">
              <a:solidFill>
                <a:srgbClr val="000000"/>
              </a:solidFill>
              <a:latin typeface="Arial" charset="0"/>
            </a:endParaRPr>
          </a:p>
          <a:p>
            <a:pPr marL="457200" indent="-457200">
              <a:spcBef>
                <a:spcPts val="0"/>
              </a:spcBef>
              <a:buFont typeface="Arial" charset="0"/>
              <a:buChar char="•"/>
            </a:pPr>
            <a:r>
              <a:rPr lang="en-US" sz="2400" b="0" dirty="0" smtClean="0">
                <a:solidFill>
                  <a:srgbClr val="000000"/>
                </a:solidFill>
                <a:latin typeface="Arial" charset="0"/>
              </a:rPr>
              <a:t>Megameters to meters:  </a:t>
            </a:r>
            <a:r>
              <a:rPr lang="en-US" sz="2400" b="0" dirty="0" smtClean="0">
                <a:solidFill>
                  <a:srgbClr val="C00000"/>
                </a:solidFill>
                <a:latin typeface="Arial" charset="0"/>
              </a:rPr>
              <a:t>10</a:t>
            </a:r>
            <a:r>
              <a:rPr lang="en-US" sz="2400" b="0" baseline="30000" dirty="0" smtClean="0">
                <a:solidFill>
                  <a:srgbClr val="C00000"/>
                </a:solidFill>
                <a:latin typeface="Arial" charset="0"/>
              </a:rPr>
              <a:t>6</a:t>
            </a:r>
            <a:r>
              <a:rPr lang="en-US" sz="2400" b="0" dirty="0" smtClean="0">
                <a:solidFill>
                  <a:srgbClr val="C00000"/>
                </a:solidFill>
                <a:latin typeface="Arial" charset="0"/>
              </a:rPr>
              <a:t> m = 1 Mm  </a:t>
            </a:r>
            <a:r>
              <a:rPr lang="en-US" sz="2400" b="0" dirty="0" smtClean="0">
                <a:solidFill>
                  <a:srgbClr val="000000"/>
                </a:solidFill>
                <a:latin typeface="Arial" charset="0"/>
              </a:rPr>
              <a:t>or</a:t>
            </a:r>
            <a:endParaRPr lang="en-US" sz="2400" b="0" dirty="0" smtClean="0">
              <a:solidFill>
                <a:srgbClr val="C00000"/>
              </a:solidFill>
              <a:latin typeface="+mn-lt"/>
            </a:endParaRPr>
          </a:p>
        </p:txBody>
      </p:sp>
      <p:sp>
        <p:nvSpPr>
          <p:cNvPr id="10" name="Rectangle 9"/>
          <p:cNvSpPr/>
          <p:nvPr/>
        </p:nvSpPr>
        <p:spPr bwMode="auto">
          <a:xfrm>
            <a:off x="655617" y="3124200"/>
            <a:ext cx="3771900" cy="53340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1" name="Line Callout 1 10"/>
          <p:cNvSpPr/>
          <p:nvPr/>
        </p:nvSpPr>
        <p:spPr bwMode="auto">
          <a:xfrm>
            <a:off x="4991101" y="6077542"/>
            <a:ext cx="1572159" cy="399458"/>
          </a:xfrm>
          <a:prstGeom prst="borderCallout1">
            <a:avLst>
              <a:gd name="adj1" fmla="val -99102"/>
              <a:gd name="adj2" fmla="val 170618"/>
              <a:gd name="adj3" fmla="val 50765"/>
              <a:gd name="adj4" fmla="val 102364"/>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12" name="TextBox 11"/>
          <p:cNvSpPr txBox="1"/>
          <p:nvPr/>
        </p:nvSpPr>
        <p:spPr>
          <a:xfrm>
            <a:off x="5181600" y="4369712"/>
            <a:ext cx="1771072" cy="400110"/>
          </a:xfrm>
          <a:prstGeom prst="rect">
            <a:avLst/>
          </a:prstGeom>
          <a:noFill/>
          <a:ln>
            <a:solidFill>
              <a:schemeClr val="tx1"/>
            </a:solidFill>
          </a:ln>
        </p:spPr>
        <p:txBody>
          <a:bodyPr wrap="square" rtlCol="0">
            <a:spAutoFit/>
          </a:bodyPr>
          <a:lstStyle/>
          <a:p>
            <a:r>
              <a:rPr lang="en-US" sz="2000" b="0" dirty="0" smtClean="0"/>
              <a:t>Desired Unit</a:t>
            </a:r>
            <a:endParaRPr lang="en-US" sz="2000" b="0" dirty="0"/>
          </a:p>
        </p:txBody>
      </p:sp>
      <p:sp>
        <p:nvSpPr>
          <p:cNvPr id="13" name="Rectangle 12"/>
          <p:cNvSpPr/>
          <p:nvPr/>
        </p:nvSpPr>
        <p:spPr>
          <a:xfrm>
            <a:off x="4991101" y="6076890"/>
            <a:ext cx="1572158" cy="400110"/>
          </a:xfrm>
          <a:prstGeom prst="rect">
            <a:avLst/>
          </a:prstGeom>
        </p:spPr>
        <p:txBody>
          <a:bodyPr wrap="square">
            <a:spAutoFit/>
          </a:bodyPr>
          <a:lstStyle/>
          <a:p>
            <a:r>
              <a:rPr lang="en-US" sz="2000" b="0" dirty="0" smtClean="0"/>
              <a:t>Given Unit</a:t>
            </a:r>
            <a:endParaRPr lang="en-US" sz="2000" b="0" dirty="0"/>
          </a:p>
        </p:txBody>
      </p:sp>
      <p:sp>
        <p:nvSpPr>
          <p:cNvPr id="14" name="Line Callout 1 13"/>
          <p:cNvSpPr/>
          <p:nvPr/>
        </p:nvSpPr>
        <p:spPr bwMode="auto">
          <a:xfrm>
            <a:off x="5181600" y="4369712"/>
            <a:ext cx="1771072" cy="404575"/>
          </a:xfrm>
          <a:prstGeom prst="borderCallout1">
            <a:avLst>
              <a:gd name="adj1" fmla="val 125734"/>
              <a:gd name="adj2" fmla="val 141873"/>
              <a:gd name="adj3" fmla="val 50765"/>
              <a:gd name="adj4" fmla="val 102364"/>
            </a:avLst>
          </a:prstGeom>
          <a:noFill/>
          <a:ln w="9525" cap="flat" cmpd="sng" algn="ctr">
            <a:solidFill>
              <a:schemeClr val="tx1"/>
            </a:solidFill>
            <a:prstDash val="solid"/>
            <a:round/>
            <a:headEnd type="triangle"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6922192" y="4769822"/>
                <a:ext cx="1134926" cy="873252"/>
              </a:xfrm>
              <a:prstGeom prst="rect">
                <a:avLst/>
              </a:prstGeom>
            </p:spPr>
            <p:txBody>
              <a:bodyPr wrap="none">
                <a:spAutoFit/>
              </a:bodyPr>
              <a:lstStyle/>
              <a:p>
                <a:pPr>
                  <a:spcBef>
                    <a:spcPts val="0"/>
                  </a:spcBef>
                </a:pPr>
                <a14:m>
                  <m:oMath xmlns:m="http://schemas.openxmlformats.org/officeDocument/2006/math">
                    <m:f>
                      <m:fPr>
                        <m:ctrlPr>
                          <a:rPr lang="en-US" sz="2400" i="1">
                            <a:solidFill>
                              <a:srgbClr val="C00000"/>
                            </a:solidFill>
                            <a:latin typeface="Cambria Math"/>
                          </a:rPr>
                        </m:ctrlPr>
                      </m:fPr>
                      <m:num>
                        <m:sSup>
                          <m:sSupPr>
                            <m:ctrlPr>
                              <a:rPr lang="en-US" sz="2400" i="1">
                                <a:solidFill>
                                  <a:srgbClr val="C00000"/>
                                </a:solidFill>
                                <a:latin typeface="Cambria Math"/>
                              </a:rPr>
                            </m:ctrlPr>
                          </m:sSupPr>
                          <m:e>
                            <m:r>
                              <m:rPr>
                                <m:nor/>
                              </m:rPr>
                              <a:rPr lang="en-US" sz="2400">
                                <a:solidFill>
                                  <a:srgbClr val="C00000"/>
                                </a:solidFill>
                              </a:rPr>
                              <m:t>10</m:t>
                            </m:r>
                          </m:e>
                          <m:sup>
                            <m:r>
                              <m:rPr>
                                <m:nor/>
                              </m:rPr>
                              <a:rPr lang="en-US" sz="2400">
                                <a:solidFill>
                                  <a:srgbClr val="C00000"/>
                                </a:solidFill>
                              </a:rPr>
                              <m:t>6</m:t>
                            </m:r>
                          </m:sup>
                        </m:sSup>
                        <m:r>
                          <m:rPr>
                            <m:nor/>
                          </m:rPr>
                          <a:rPr lang="en-US" sz="2400">
                            <a:solidFill>
                              <a:srgbClr val="C00000"/>
                            </a:solidFill>
                          </a:rPr>
                          <m:t> </m:t>
                        </m:r>
                        <m:r>
                          <m:rPr>
                            <m:nor/>
                          </m:rPr>
                          <a:rPr lang="en-US" sz="2400">
                            <a:solidFill>
                              <a:srgbClr val="C00000"/>
                            </a:solidFill>
                          </a:rPr>
                          <m:t>m</m:t>
                        </m:r>
                      </m:num>
                      <m:den>
                        <m:r>
                          <m:rPr>
                            <m:nor/>
                          </m:rPr>
                          <a:rPr lang="en-US" sz="2400">
                            <a:solidFill>
                              <a:srgbClr val="C00000"/>
                            </a:solidFill>
                          </a:rPr>
                          <m:t>1 </m:t>
                        </m:r>
                        <m:r>
                          <m:rPr>
                            <m:nor/>
                          </m:rPr>
                          <a:rPr lang="en-US" sz="2400">
                            <a:solidFill>
                              <a:srgbClr val="C00000"/>
                            </a:solidFill>
                          </a:rPr>
                          <m:t>Mm</m:t>
                        </m:r>
                      </m:den>
                    </m:f>
                  </m:oMath>
                </a14:m>
                <a:r>
                  <a:rPr lang="en-US" sz="2400" dirty="0">
                    <a:solidFill>
                      <a:srgbClr val="C00000"/>
                    </a:solidFill>
                  </a:rPr>
                  <a:t> </a:t>
                </a:r>
              </a:p>
            </p:txBody>
          </p:sp>
        </mc:Choice>
        <mc:Fallback xmlns="">
          <p:sp>
            <p:nvSpPr>
              <p:cNvPr id="3" name="Rectangle 2"/>
              <p:cNvSpPr>
                <a:spLocks noRot="1" noChangeAspect="1" noMove="1" noResize="1" noEditPoints="1" noAdjustHandles="1" noChangeArrowheads="1" noChangeShapeType="1" noTextEdit="1"/>
              </p:cNvSpPr>
              <p:nvPr/>
            </p:nvSpPr>
            <p:spPr>
              <a:xfrm>
                <a:off x="6922192" y="4769822"/>
                <a:ext cx="1134926" cy="873252"/>
              </a:xfrm>
              <a:prstGeom prst="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4097733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p:bldP spid="14"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457200" y="228600"/>
            <a:ext cx="8382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r>
              <a:rPr lang="en-US" dirty="0">
                <a:solidFill>
                  <a:schemeClr val="accent2"/>
                </a:solidFill>
                <a:latin typeface="Arial" charset="0"/>
              </a:rPr>
              <a:t>Conversion of </a:t>
            </a:r>
            <a:r>
              <a:rPr lang="en-US" dirty="0" smtClean="0">
                <a:solidFill>
                  <a:schemeClr val="accent2"/>
                </a:solidFill>
                <a:latin typeface="Arial" charset="0"/>
              </a:rPr>
              <a:t>Units – SI System</a:t>
            </a:r>
            <a:endParaRPr lang="en-US" dirty="0">
              <a:solidFill>
                <a:schemeClr val="accent2"/>
              </a:solidFill>
              <a:latin typeface="Arial" charset="0"/>
            </a:endParaRPr>
          </a:p>
        </p:txBody>
      </p:sp>
      <p:sp>
        <p:nvSpPr>
          <p:cNvPr id="37892" name="Text Box 3"/>
          <p:cNvSpPr txBox="1">
            <a:spLocks noChangeArrowheads="1"/>
          </p:cNvSpPr>
          <p:nvPr/>
        </p:nvSpPr>
        <p:spPr bwMode="auto">
          <a:xfrm>
            <a:off x="914400" y="1066800"/>
            <a:ext cx="701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spcBef>
                <a:spcPct val="50000"/>
              </a:spcBef>
            </a:pPr>
            <a:endParaRPr lang="en-US" sz="1800" dirty="0">
              <a:solidFill>
                <a:schemeClr val="tx1"/>
              </a:solidFill>
              <a:latin typeface="Arial" charset="0"/>
            </a:endParaRPr>
          </a:p>
        </p:txBody>
      </p:sp>
      <p:sp>
        <p:nvSpPr>
          <p:cNvPr id="37893" name="Rectangle 4"/>
          <p:cNvSpPr>
            <a:spLocks noChangeArrowheads="1"/>
          </p:cNvSpPr>
          <p:nvPr/>
        </p:nvSpPr>
        <p:spPr bwMode="auto">
          <a:xfrm>
            <a:off x="533400" y="990600"/>
            <a:ext cx="845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spcBef>
                <a:spcPct val="50000"/>
              </a:spcBef>
              <a:buFont typeface="Arial" charset="0"/>
              <a:buChar char="•"/>
            </a:pPr>
            <a:r>
              <a:rPr lang="en-US" sz="3200" b="0" dirty="0" smtClean="0">
                <a:solidFill>
                  <a:schemeClr val="tx1"/>
                </a:solidFill>
                <a:latin typeface="Arial" charset="0"/>
              </a:rPr>
              <a:t>Prefixes </a:t>
            </a:r>
            <a:r>
              <a:rPr lang="en-US" sz="3200" b="0" dirty="0">
                <a:solidFill>
                  <a:schemeClr val="tx1"/>
                </a:solidFill>
                <a:latin typeface="Arial" charset="0"/>
              </a:rPr>
              <a:t>indicate the </a:t>
            </a:r>
            <a:r>
              <a:rPr lang="en-US" sz="3200" b="0" dirty="0" smtClean="0">
                <a:solidFill>
                  <a:schemeClr val="tx1"/>
                </a:solidFill>
                <a:latin typeface="Arial" charset="0"/>
              </a:rPr>
              <a:t>power </a:t>
            </a:r>
            <a:r>
              <a:rPr lang="en-US" sz="3200" b="0" dirty="0">
                <a:solidFill>
                  <a:schemeClr val="tx1"/>
                </a:solidFill>
                <a:latin typeface="Arial" charset="0"/>
              </a:rPr>
              <a:t>of </a:t>
            </a:r>
            <a:r>
              <a:rPr lang="en-US" sz="3200" b="0" dirty="0" smtClean="0">
                <a:solidFill>
                  <a:schemeClr val="tx1"/>
                </a:solidFill>
                <a:latin typeface="Arial" charset="0"/>
              </a:rPr>
              <a:t>10</a:t>
            </a:r>
          </a:p>
        </p:txBody>
      </p:sp>
      <p:graphicFrame>
        <p:nvGraphicFramePr>
          <p:cNvPr id="8" name="Table 7"/>
          <p:cNvGraphicFramePr>
            <a:graphicFrameLocks noGrp="1"/>
          </p:cNvGraphicFramePr>
          <p:nvPr>
            <p:extLst>
              <p:ext uri="{D42A27DB-BD31-4B8C-83A1-F6EECF244321}">
                <p14:modId xmlns:p14="http://schemas.microsoft.com/office/powerpoint/2010/main" val="4082802507"/>
              </p:ext>
            </p:extLst>
          </p:nvPr>
        </p:nvGraphicFramePr>
        <p:xfrm>
          <a:off x="762000" y="1743650"/>
          <a:ext cx="3657600" cy="2224770"/>
        </p:xfrm>
        <a:graphic>
          <a:graphicData uri="http://schemas.openxmlformats.org/drawingml/2006/table">
            <a:tbl>
              <a:tblPr firstRow="1" bandRow="1">
                <a:tableStyleId>{5C22544A-7EE6-4342-B048-85BDC9FD1C3A}</a:tableStyleId>
              </a:tblPr>
              <a:tblGrid>
                <a:gridCol w="1295400"/>
                <a:gridCol w="990600"/>
                <a:gridCol w="1371600"/>
              </a:tblGrid>
              <a:tr h="370795">
                <a:tc>
                  <a:txBody>
                    <a:bodyPr/>
                    <a:lstStyle/>
                    <a:p>
                      <a:pPr marL="0" marR="0" algn="ctr">
                        <a:spcBef>
                          <a:spcPts val="0"/>
                        </a:spcBef>
                        <a:spcAft>
                          <a:spcPts val="0"/>
                        </a:spcAft>
                      </a:pPr>
                      <a:r>
                        <a:rPr lang="en-US" sz="1400" dirty="0">
                          <a:effectLst/>
                        </a:rPr>
                        <a:t>Power of 10</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Prefix</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Abbreviation</a:t>
                      </a:r>
                      <a:endParaRPr lang="en-US" sz="1400" dirty="0">
                        <a:effectLst/>
                        <a:latin typeface="Arial"/>
                        <a:ea typeface="Times New Roman"/>
                        <a:cs typeface="Times New Roman"/>
                      </a:endParaRPr>
                    </a:p>
                  </a:txBody>
                  <a:tcPr marL="68580" marR="68580" marT="0" marB="0"/>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1</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deca-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da</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2</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hecto-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h</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3</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kilo-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k</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6</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Mega-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a:t>
                      </a:r>
                      <a:endParaRPr lang="en-US" sz="1400" dirty="0">
                        <a:effectLst/>
                        <a:latin typeface="Arial"/>
                        <a:ea typeface="Times New Roman"/>
                        <a:cs typeface="Times New Roman"/>
                      </a:endParaRPr>
                    </a:p>
                  </a:txBody>
                  <a:tcPr marL="68580" marR="68580" marT="0" marB="0" anchor="ctr"/>
                </a:tc>
              </a:tr>
              <a:tr h="370795">
                <a:tc>
                  <a:txBody>
                    <a:bodyPr/>
                    <a:lstStyle/>
                    <a:p>
                      <a:pPr marL="0" marR="0" algn="ctr">
                        <a:spcBef>
                          <a:spcPts val="0"/>
                        </a:spcBef>
                        <a:spcAft>
                          <a:spcPts val="0"/>
                        </a:spcAft>
                      </a:pPr>
                      <a:r>
                        <a:rPr lang="en-US" sz="1400" dirty="0">
                          <a:solidFill>
                            <a:schemeClr val="tx1"/>
                          </a:solidFill>
                          <a:effectLst/>
                        </a:rPr>
                        <a:t>10</a:t>
                      </a:r>
                      <a:r>
                        <a:rPr lang="en-US" sz="1400" baseline="30000" dirty="0">
                          <a:solidFill>
                            <a:schemeClr val="tx1"/>
                          </a:solidFill>
                          <a:effectLst/>
                        </a:rPr>
                        <a:t>9</a:t>
                      </a:r>
                      <a:endParaRPr lang="en-US" sz="1400" dirty="0">
                        <a:solidFill>
                          <a:schemeClr val="tx1"/>
                        </a:solidFill>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Giga-</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G</a:t>
                      </a:r>
                      <a:endParaRPr lang="en-US" sz="1400" dirty="0">
                        <a:effectLst/>
                        <a:latin typeface="Arial"/>
                        <a:ea typeface="Times New Roman"/>
                        <a:cs typeface="Times New Roman"/>
                      </a:endParaRPr>
                    </a:p>
                  </a:txBody>
                  <a:tcPr marL="68580" marR="68580" marT="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37840291"/>
              </p:ext>
            </p:extLst>
          </p:nvPr>
        </p:nvGraphicFramePr>
        <p:xfrm>
          <a:off x="4946568" y="1752600"/>
          <a:ext cx="3581400" cy="2235650"/>
        </p:xfrm>
        <a:graphic>
          <a:graphicData uri="http://schemas.openxmlformats.org/drawingml/2006/table">
            <a:tbl>
              <a:tblPr firstRow="1" bandRow="1">
                <a:tableStyleId>{5C22544A-7EE6-4342-B048-85BDC9FD1C3A}</a:tableStyleId>
              </a:tblPr>
              <a:tblGrid>
                <a:gridCol w="1143000"/>
                <a:gridCol w="1066800"/>
                <a:gridCol w="1371600"/>
              </a:tblGrid>
              <a:tr h="381000">
                <a:tc>
                  <a:txBody>
                    <a:bodyPr/>
                    <a:lstStyle/>
                    <a:p>
                      <a:pPr marL="0" marR="0" algn="ctr">
                        <a:spcBef>
                          <a:spcPts val="0"/>
                        </a:spcBef>
                        <a:spcAft>
                          <a:spcPts val="0"/>
                        </a:spcAft>
                      </a:pPr>
                      <a:r>
                        <a:rPr lang="en-US" sz="1400" dirty="0">
                          <a:effectLst/>
                        </a:rPr>
                        <a:t>Power of 10</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Prefix</a:t>
                      </a:r>
                      <a:endParaRPr lang="en-US" sz="1400" dirty="0">
                        <a:effectLst/>
                        <a:latin typeface="Arial"/>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Abbreviation</a:t>
                      </a:r>
                      <a:endParaRPr lang="en-US" sz="1400" dirty="0">
                        <a:effectLst/>
                        <a:latin typeface="Arial"/>
                        <a:ea typeface="Times New Roman"/>
                        <a:cs typeface="Times New Roman"/>
                      </a:endParaRPr>
                    </a:p>
                  </a:txBody>
                  <a:tcPr marL="68580" marR="68580" marT="0" marB="0"/>
                </a:tc>
              </a:tr>
              <a:tr h="370930">
                <a:tc>
                  <a:txBody>
                    <a:bodyPr/>
                    <a:lstStyle/>
                    <a:p>
                      <a:pPr marL="0" marR="0" algn="ctr">
                        <a:spcBef>
                          <a:spcPts val="0"/>
                        </a:spcBef>
                        <a:spcAft>
                          <a:spcPts val="0"/>
                        </a:spcAft>
                      </a:pPr>
                      <a:r>
                        <a:rPr lang="en-US" sz="1400" dirty="0">
                          <a:effectLst/>
                        </a:rPr>
                        <a:t>10</a:t>
                      </a:r>
                      <a:r>
                        <a:rPr lang="en-US" sz="1400" baseline="30000" dirty="0">
                          <a:effectLst/>
                        </a:rPr>
                        <a:t>-1</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deci-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d</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-2</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centi-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c</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-3</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milli-</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-6</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micro-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µ</a:t>
                      </a:r>
                      <a:endParaRPr lang="en-US" sz="1400" dirty="0">
                        <a:effectLst/>
                        <a:latin typeface="Arial"/>
                        <a:ea typeface="Times New Roman"/>
                        <a:cs typeface="Times New Roman"/>
                      </a:endParaRPr>
                    </a:p>
                  </a:txBody>
                  <a:tcPr marL="68580" marR="68580" marT="0" marB="0" anchor="ctr"/>
                </a:tc>
              </a:tr>
              <a:tr h="370930">
                <a:tc>
                  <a:txBody>
                    <a:bodyPr/>
                    <a:lstStyle/>
                    <a:p>
                      <a:pPr marL="0" marR="0" algn="ctr">
                        <a:spcBef>
                          <a:spcPts val="0"/>
                        </a:spcBef>
                        <a:spcAft>
                          <a:spcPts val="0"/>
                        </a:spcAft>
                      </a:pPr>
                      <a:r>
                        <a:rPr lang="en-US" sz="1400" dirty="0">
                          <a:effectLst/>
                        </a:rPr>
                        <a:t>10</a:t>
                      </a:r>
                      <a:r>
                        <a:rPr lang="en-US" sz="1400" baseline="30000" dirty="0">
                          <a:effectLst/>
                        </a:rPr>
                        <a:t>-9</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nano-</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pPr>
                      <a:r>
                        <a:rPr lang="en-US" sz="1400" dirty="0">
                          <a:effectLst/>
                        </a:rPr>
                        <a:t>n</a:t>
                      </a:r>
                      <a:endParaRPr lang="en-US" sz="1400" dirty="0">
                        <a:effectLst/>
                        <a:latin typeface="Arial"/>
                        <a:ea typeface="Times New Roman"/>
                        <a:cs typeface="Times New Roman"/>
                      </a:endParaRPr>
                    </a:p>
                  </a:txBody>
                  <a:tcPr marL="68580" marR="68580" marT="0" marB="0" anchor="ctr"/>
                </a:tc>
              </a:tr>
            </a:tbl>
          </a:graphicData>
        </a:graphic>
      </p:graphicFrame>
      <mc:AlternateContent xmlns:mc="http://schemas.openxmlformats.org/markup-compatibility/2006" xmlns:a14="http://schemas.microsoft.com/office/drawing/2010/main">
        <mc:Choice Requires="a14">
          <p:sp>
            <p:nvSpPr>
              <p:cNvPr id="2" name="Rectangle 1"/>
              <p:cNvSpPr/>
              <p:nvPr/>
            </p:nvSpPr>
            <p:spPr>
              <a:xfrm>
                <a:off x="457200" y="4648200"/>
                <a:ext cx="8610600" cy="1242584"/>
              </a:xfrm>
              <a:prstGeom prst="rect">
                <a:avLst/>
              </a:prstGeom>
            </p:spPr>
            <p:txBody>
              <a:bodyPr wrap="square">
                <a:spAutoFit/>
              </a:bodyPr>
              <a:lstStyle/>
              <a:p>
                <a:pPr lvl="1">
                  <a:spcBef>
                    <a:spcPts val="600"/>
                  </a:spcBef>
                </a:pPr>
                <a:endParaRPr lang="en-US" sz="2400" b="0" dirty="0" smtClean="0">
                  <a:solidFill>
                    <a:srgbClr val="000000"/>
                  </a:solidFill>
                  <a:latin typeface="Arial" charset="0"/>
                </a:endParaRPr>
              </a:p>
              <a:p>
                <a:pPr marL="457200" indent="-457200">
                  <a:spcBef>
                    <a:spcPts val="0"/>
                  </a:spcBef>
                  <a:buFont typeface="Arial" charset="0"/>
                  <a:buChar char="•"/>
                </a:pPr>
                <a:r>
                  <a:rPr lang="en-US" sz="2400" b="0" dirty="0" smtClean="0">
                    <a:solidFill>
                      <a:srgbClr val="000000"/>
                    </a:solidFill>
                    <a:latin typeface="Arial" charset="0"/>
                  </a:rPr>
                  <a:t>Megameters to meters:  </a:t>
                </a:r>
                <a:r>
                  <a:rPr lang="en-US" sz="2400" b="0" dirty="0" smtClean="0">
                    <a:solidFill>
                      <a:srgbClr val="C00000"/>
                    </a:solidFill>
                    <a:latin typeface="Arial" charset="0"/>
                  </a:rPr>
                  <a:t>10</a:t>
                </a:r>
                <a:r>
                  <a:rPr lang="en-US" sz="2400" b="0" baseline="30000" dirty="0" smtClean="0">
                    <a:solidFill>
                      <a:srgbClr val="C00000"/>
                    </a:solidFill>
                    <a:latin typeface="Arial" charset="0"/>
                  </a:rPr>
                  <a:t>6</a:t>
                </a:r>
                <a:r>
                  <a:rPr lang="en-US" sz="2400" b="0" dirty="0" smtClean="0">
                    <a:solidFill>
                      <a:srgbClr val="C00000"/>
                    </a:solidFill>
                    <a:latin typeface="Arial" charset="0"/>
                  </a:rPr>
                  <a:t> m = 1 Mm  </a:t>
                </a:r>
                <a:r>
                  <a:rPr lang="en-US" sz="2400" b="0" dirty="0" smtClean="0">
                    <a:solidFill>
                      <a:srgbClr val="000000"/>
                    </a:solidFill>
                    <a:latin typeface="Arial" charset="0"/>
                  </a:rPr>
                  <a:t>or  </a:t>
                </a:r>
                <a14:m>
                  <m:oMath xmlns:m="http://schemas.openxmlformats.org/officeDocument/2006/math">
                    <m:f>
                      <m:fPr>
                        <m:ctrlPr>
                          <a:rPr lang="en-US" sz="2400" b="0" i="1" smtClean="0">
                            <a:solidFill>
                              <a:srgbClr val="C00000"/>
                            </a:solidFill>
                            <a:latin typeface="Cambria Math"/>
                          </a:rPr>
                        </m:ctrlPr>
                      </m:fPr>
                      <m:num>
                        <m:sSup>
                          <m:sSupPr>
                            <m:ctrlPr>
                              <a:rPr lang="en-US" sz="2400" b="0" i="1" smtClean="0">
                                <a:solidFill>
                                  <a:srgbClr val="C00000"/>
                                </a:solidFill>
                                <a:latin typeface="Cambria Math"/>
                              </a:rPr>
                            </m:ctrlPr>
                          </m:sSupPr>
                          <m:e>
                            <m:r>
                              <m:rPr>
                                <m:nor/>
                              </m:rPr>
                              <a:rPr lang="en-US" sz="2400" b="0" i="0" smtClean="0">
                                <a:solidFill>
                                  <a:srgbClr val="C00000"/>
                                </a:solidFill>
                                <a:latin typeface="+mn-lt"/>
                              </a:rPr>
                              <m:t>10</m:t>
                            </m:r>
                          </m:e>
                          <m:sup>
                            <m:r>
                              <m:rPr>
                                <m:nor/>
                              </m:rPr>
                              <a:rPr lang="en-US" sz="2400" b="0" i="0" smtClean="0">
                                <a:solidFill>
                                  <a:srgbClr val="C00000"/>
                                </a:solidFill>
                                <a:latin typeface="+mn-lt"/>
                              </a:rPr>
                              <m:t>6</m:t>
                            </m:r>
                          </m:sup>
                        </m:sSup>
                        <m:r>
                          <m:rPr>
                            <m:nor/>
                          </m:rPr>
                          <a:rPr lang="en-US" sz="2400" b="0" i="0" smtClean="0">
                            <a:solidFill>
                              <a:srgbClr val="C00000"/>
                            </a:solidFill>
                            <a:latin typeface="+mn-lt"/>
                          </a:rPr>
                          <m:t> </m:t>
                        </m:r>
                        <m:r>
                          <m:rPr>
                            <m:nor/>
                          </m:rPr>
                          <a:rPr lang="en-US" sz="2400" b="0" i="0" smtClean="0">
                            <a:solidFill>
                              <a:srgbClr val="C00000"/>
                            </a:solidFill>
                            <a:latin typeface="+mn-lt"/>
                          </a:rPr>
                          <m:t>m</m:t>
                        </m:r>
                      </m:num>
                      <m:den>
                        <m:r>
                          <m:rPr>
                            <m:nor/>
                          </m:rPr>
                          <a:rPr lang="en-US" sz="2400" b="0" i="0" smtClean="0">
                            <a:solidFill>
                              <a:srgbClr val="C00000"/>
                            </a:solidFill>
                            <a:latin typeface="+mn-lt"/>
                          </a:rPr>
                          <m:t>1 </m:t>
                        </m:r>
                        <m:r>
                          <m:rPr>
                            <m:nor/>
                          </m:rPr>
                          <a:rPr lang="en-US" sz="2400" b="0" i="0" smtClean="0">
                            <a:solidFill>
                              <a:srgbClr val="C00000"/>
                            </a:solidFill>
                            <a:latin typeface="+mn-lt"/>
                          </a:rPr>
                          <m:t>Mm</m:t>
                        </m:r>
                      </m:den>
                    </m:f>
                  </m:oMath>
                </a14:m>
                <a:r>
                  <a:rPr lang="en-US" sz="2400" b="0" dirty="0" smtClean="0">
                    <a:solidFill>
                      <a:srgbClr val="C00000"/>
                    </a:solidFill>
                    <a:latin typeface="+mn-lt"/>
                  </a:rPr>
                  <a:t> </a:t>
                </a:r>
              </a:p>
            </p:txBody>
          </p:sp>
        </mc:Choice>
        <mc:Fallback xmlns="">
          <p:sp>
            <p:nvSpPr>
              <p:cNvPr id="2" name="Rectangle 1"/>
              <p:cNvSpPr>
                <a:spLocks noRot="1" noChangeAspect="1" noMove="1" noResize="1" noEditPoints="1" noAdjustHandles="1" noChangeArrowheads="1" noChangeShapeType="1" noTextEdit="1"/>
              </p:cNvSpPr>
              <p:nvPr/>
            </p:nvSpPr>
            <p:spPr>
              <a:xfrm>
                <a:off x="457200" y="4648200"/>
                <a:ext cx="8610600" cy="1242584"/>
              </a:xfrm>
              <a:prstGeom prst="rect">
                <a:avLst/>
              </a:prstGeom>
              <a:blipFill rotWithShape="1">
                <a:blip r:embed="rId3" cstate="print"/>
                <a:stretch>
                  <a:fillRect l="-920" b="-2956"/>
                </a:stretch>
              </a:blipFill>
            </p:spPr>
            <p:txBody>
              <a:bodyPr/>
              <a:lstStyle/>
              <a:p>
                <a:r>
                  <a:rPr lang="en-US">
                    <a:noFill/>
                  </a:rPr>
                  <a:t> </a:t>
                </a:r>
              </a:p>
            </p:txBody>
          </p:sp>
        </mc:Fallback>
      </mc:AlternateContent>
      <p:sp>
        <p:nvSpPr>
          <p:cNvPr id="10" name="Rectangle 9"/>
          <p:cNvSpPr/>
          <p:nvPr/>
        </p:nvSpPr>
        <p:spPr bwMode="auto">
          <a:xfrm>
            <a:off x="655617" y="3124200"/>
            <a:ext cx="3771900" cy="533400"/>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21" name="Oval 20"/>
          <p:cNvSpPr/>
          <p:nvPr/>
        </p:nvSpPr>
        <p:spPr bwMode="auto">
          <a:xfrm>
            <a:off x="6705600" y="4828557"/>
            <a:ext cx="1219200" cy="1267443"/>
          </a:xfrm>
          <a:prstGeom prst="ellipse">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22" name="TextBox 21"/>
          <p:cNvSpPr txBox="1"/>
          <p:nvPr/>
        </p:nvSpPr>
        <p:spPr>
          <a:xfrm>
            <a:off x="4490473" y="4147871"/>
            <a:ext cx="2520335" cy="584775"/>
          </a:xfrm>
          <a:prstGeom prst="rect">
            <a:avLst/>
          </a:prstGeom>
          <a:noFill/>
        </p:spPr>
        <p:txBody>
          <a:bodyPr wrap="square" rtlCol="0">
            <a:spAutoFit/>
          </a:bodyPr>
          <a:lstStyle/>
          <a:p>
            <a:r>
              <a:rPr lang="en-US" sz="3200" dirty="0" smtClean="0"/>
              <a:t>Equal to 1</a:t>
            </a:r>
            <a:endParaRPr lang="en-US" sz="3200" dirty="0"/>
          </a:p>
        </p:txBody>
      </p:sp>
      <p:sp>
        <p:nvSpPr>
          <p:cNvPr id="23" name="Right Arrow 22"/>
          <p:cNvSpPr/>
          <p:nvPr/>
        </p:nvSpPr>
        <p:spPr bwMode="auto">
          <a:xfrm rot="2651335">
            <a:off x="6593912" y="4667888"/>
            <a:ext cx="473271" cy="400110"/>
          </a:xfrm>
          <a:prstGeom prst="rightArrow">
            <a:avLst/>
          </a:prstGeom>
          <a:solidFill>
            <a:srgbClr val="003FB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
        <p:nvSpPr>
          <p:cNvPr id="24" name="TextBox 23"/>
          <p:cNvSpPr txBox="1"/>
          <p:nvPr/>
        </p:nvSpPr>
        <p:spPr>
          <a:xfrm>
            <a:off x="4191000" y="5181600"/>
            <a:ext cx="2104735" cy="677108"/>
          </a:xfrm>
          <a:prstGeom prst="rect">
            <a:avLst/>
          </a:prstGeom>
          <a:noFill/>
          <a:ln w="38100">
            <a:solidFill>
              <a:srgbClr val="003FBE"/>
            </a:solidFill>
          </a:ln>
        </p:spPr>
        <p:txBody>
          <a:bodyPr wrap="square" rtlCol="0">
            <a:spAutoFit/>
          </a:bodyPr>
          <a:lstStyle/>
          <a:p>
            <a:endParaRPr lang="en-US" dirty="0"/>
          </a:p>
        </p:txBody>
      </p:sp>
      <p:sp>
        <p:nvSpPr>
          <p:cNvPr id="25" name="TextBox 24"/>
          <p:cNvSpPr txBox="1"/>
          <p:nvPr/>
        </p:nvSpPr>
        <p:spPr>
          <a:xfrm>
            <a:off x="1510521" y="4299989"/>
            <a:ext cx="2062092" cy="461665"/>
          </a:xfrm>
          <a:prstGeom prst="rect">
            <a:avLst/>
          </a:prstGeom>
          <a:noFill/>
        </p:spPr>
        <p:txBody>
          <a:bodyPr wrap="square" rtlCol="0">
            <a:spAutoFit/>
          </a:bodyPr>
          <a:lstStyle/>
          <a:p>
            <a:r>
              <a:rPr lang="en-US" sz="2400" b="0" dirty="0" smtClean="0"/>
              <a:t>Equivalency</a:t>
            </a:r>
            <a:endParaRPr lang="en-US" sz="2400" b="0" dirty="0"/>
          </a:p>
        </p:txBody>
      </p:sp>
      <p:sp>
        <p:nvSpPr>
          <p:cNvPr id="26" name="Right Arrow 25"/>
          <p:cNvSpPr/>
          <p:nvPr/>
        </p:nvSpPr>
        <p:spPr bwMode="auto">
          <a:xfrm rot="1807155">
            <a:off x="3535410" y="4681640"/>
            <a:ext cx="1039535" cy="400110"/>
          </a:xfrm>
          <a:prstGeom prst="rightArrow">
            <a:avLst/>
          </a:prstGeom>
          <a:solidFill>
            <a:srgbClr val="003FB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smtClean="0">
              <a:ln>
                <a:noFill/>
              </a:ln>
              <a:solidFill>
                <a:srgbClr val="003399"/>
              </a:solidFill>
              <a:effectLst/>
              <a:latin typeface="Verdana" pitchFamily="34" charset="0"/>
            </a:endParaRPr>
          </a:p>
        </p:txBody>
      </p:sp>
    </p:spTree>
    <p:extLst>
      <p:ext uri="{BB962C8B-B14F-4D97-AF65-F5344CB8AC3E}">
        <p14:creationId xmlns:p14="http://schemas.microsoft.com/office/powerpoint/2010/main" val="4150011694"/>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heel(1)">
                                      <p:cBhvr>
                                        <p:cTn id="15" dur="2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par>
                          <p:cTn id="25" fill="hold">
                            <p:stCondLst>
                              <p:cond delay="1000"/>
                            </p:stCondLst>
                            <p:childTnLst>
                              <p:par>
                                <p:cTn id="26" presetID="21"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24" grpId="0" animBg="1"/>
      <p:bldP spid="25" grpId="0"/>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0049&quot;&gt;&lt;property id=&quot;20148&quot; value=&quot;5&quot;/&gt;&lt;property id=&quot;20300&quot; value=&quot;Slide 2 - &amp;quot;Unit Conversion&amp;quot;&quot;/&gt;&lt;property id=&quot;20307&quot; value=&quot;265&quot;/&gt;&lt;/object&gt;&lt;object type=&quot;3&quot; unique_id=&quot;10050&quot;&gt;&lt;property id=&quot;20148&quot; value=&quot;5&quot;/&gt;&lt;property id=&quot;20300&quot; value=&quot;Slide 3 - &amp;quot;Unit Conversion&amp;quot;&quot;/&gt;&lt;property id=&quot;20307&quot; value=&quot;278&quot;/&gt;&lt;/object&gt;&lt;object type=&quot;3&quot; unique_id=&quot;10051&quot;&gt;&lt;property id=&quot;20148&quot; value=&quot;5&quot;/&gt;&lt;property id=&quot;20300&quot; value=&quot;Slide 4 - &amp;quot;Unit Conversion&amp;quot;&quot;/&gt;&lt;property id=&quot;20307&quot; value=&quot;275&quot;/&gt;&lt;/object&gt;&lt;object type=&quot;3&quot; unique_id=&quot;10052&quot;&gt;&lt;property id=&quot;20148&quot; value=&quot;5&quot;/&gt;&lt;property id=&quot;20300&quot; value=&quot;Slide 5 - &amp;quot;Writing Numbers – SI System&amp;quot;&quot;/&gt;&lt;property id=&quot;20307&quot; value=&quot;295&quot;/&gt;&lt;/object&gt;&lt;object type=&quot;3&quot; unique_id=&quot;10053&quot;&gt;&lt;property id=&quot;20148&quot; value=&quot;5&quot;/&gt;&lt;property id=&quot;20300&quot; value=&quot;Slide 6&quot;/&gt;&lt;property id=&quot;20307&quot; value=&quot;266&quot;/&gt;&lt;/object&gt;&lt;object type=&quot;3&quot; unique_id=&quot;10054&quot;&gt;&lt;property id=&quot;20148&quot; value=&quot;5&quot;/&gt;&lt;property id=&quot;20300&quot; value=&quot;Slide 7&quot;/&gt;&lt;property id=&quot;20307&quot; value=&quot;267&quot;/&gt;&lt;/object&gt;&lt;object type=&quot;3&quot; unique_id=&quot;10055&quot;&gt;&lt;property id=&quot;20148&quot; value=&quot;5&quot;/&gt;&lt;property id=&quot;20300&quot; value=&quot;Slide 8&quot;/&gt;&lt;property id=&quot;20307&quot; value=&quot;268&quot;/&gt;&lt;/object&gt;&lt;object type=&quot;3&quot; unique_id=&quot;10056&quot;&gt;&lt;property id=&quot;20148&quot; value=&quot;5&quot;/&gt;&lt;property id=&quot;20300&quot; value=&quot;Slide 9&quot;/&gt;&lt;property id=&quot;20307&quot; value=&quot;269&quot;/&gt;&lt;/object&gt;&lt;object type=&quot;3&quot; unique_id=&quot;10057&quot;&gt;&lt;property id=&quot;20148&quot; value=&quot;5&quot;/&gt;&lt;property id=&quot;20300&quot; value=&quot;Slide 10&quot;/&gt;&lt;property id=&quot;20307&quot; value=&quot;270&quot;/&gt;&lt;/object&gt;&lt;object type=&quot;3&quot; unique_id=&quot;10058&quot;&gt;&lt;property id=&quot;20148&quot; value=&quot;5&quot;/&gt;&lt;property id=&quot;20300&quot; value=&quot;Slide 11 - &amp;quot;Rules of Exponents&amp;quot;&quot;/&gt;&lt;property id=&quot;20307&quot; value=&quot;298&quot;/&gt;&lt;/object&gt;&lt;object type=&quot;3&quot; unique_id=&quot;10059&quot;&gt;&lt;property id=&quot;20148&quot; value=&quot;5&quot;/&gt;&lt;property id=&quot;20300&quot; value=&quot;Slide 12&quot;/&gt;&lt;property id=&quot;20307&quot; value=&quot;299&quot;/&gt;&lt;/object&gt;&lt;object type=&quot;3&quot; unique_id=&quot;10060&quot;&gt;&lt;property id=&quot;20148&quot; value=&quot;5&quot;/&gt;&lt;property id=&quot;20300&quot; value=&quot;Slide 13&quot;/&gt;&lt;property id=&quot;20307&quot; value=&quot;300&quot;/&gt;&lt;/object&gt;&lt;object type=&quot;3&quot; unique_id=&quot;10061&quot;&gt;&lt;property id=&quot;20148&quot; value=&quot;5&quot;/&gt;&lt;property id=&quot;20300&quot; value=&quot;Slide 14&quot;/&gt;&lt;property id=&quot;20307&quot; value=&quot;287&quot;/&gt;&lt;/object&gt;&lt;object type=&quot;3&quot; unique_id=&quot;10062&quot;&gt;&lt;property id=&quot;20148&quot; value=&quot;5&quot;/&gt;&lt;property id=&quot;20300&quot; value=&quot;Slide 15&quot;/&gt;&lt;property id=&quot;20307&quot; value=&quot;271&quot;/&gt;&lt;/object&gt;&lt;object type=&quot;3&quot; unique_id=&quot;10063&quot;&gt;&lt;property id=&quot;20148&quot; value=&quot;5&quot;/&gt;&lt;property id=&quot;20300&quot; value=&quot;Slide 16&quot;/&gt;&lt;property id=&quot;20307&quot; value=&quot;272&quot;/&gt;&lt;/object&gt;&lt;object type=&quot;3&quot; unique_id=&quot;10064&quot;&gt;&lt;property id=&quot;20148&quot; value=&quot;5&quot;/&gt;&lt;property id=&quot;20300&quot; value=&quot;Slide 17&quot;/&gt;&lt;property id=&quot;20307&quot; value=&quot;292&quot;/&gt;&lt;/object&gt;&lt;object type=&quot;3&quot; unique_id=&quot;10065&quot;&gt;&lt;property id=&quot;20148&quot; value=&quot;5&quot;/&gt;&lt;property id=&quot;20300&quot; value=&quot;Slide 18&quot;/&gt;&lt;property id=&quot;20307&quot; value=&quot;283&quot;/&gt;&lt;/object&gt;&lt;object type=&quot;3&quot; unique_id=&quot;10066&quot;&gt;&lt;property id=&quot;20148&quot; value=&quot;5&quot;/&gt;&lt;property id=&quot;20300&quot; value=&quot;Slide 19&quot;/&gt;&lt;property id=&quot;20307&quot; value=&quot;285&quot;/&gt;&lt;/object&gt;&lt;object type=&quot;3&quot; unique_id=&quot;10067&quot;&gt;&lt;property id=&quot;20148&quot; value=&quot;5&quot;/&gt;&lt;property id=&quot;20300&quot; value=&quot;Slide 20&quot;/&gt;&lt;property id=&quot;20307&quot; value=&quot;286&quot;/&gt;&lt;/object&gt;&lt;object type=&quot;3&quot; unique_id=&quot;10068&quot;&gt;&lt;property id=&quot;20148&quot; value=&quot;5&quot;/&gt;&lt;property id=&quot;20300&quot; value=&quot;Slide 21&quot;/&gt;&lt;property id=&quot;20307&quot; value=&quot;291&quot;/&gt;&lt;/object&gt;&lt;object type=&quot;3&quot; unique_id=&quot;10069&quot;&gt;&lt;property id=&quot;20148&quot; value=&quot;5&quot;/&gt;&lt;property id=&quot;20300&quot; value=&quot;Slide 22 - &amp;quot;Unit Conversion&amp;quot;&quot;/&gt;&lt;property id=&quot;20307&quot; value=&quot;288&quot;/&gt;&lt;/object&gt;&lt;object type=&quot;3&quot; unique_id=&quot;10070&quot;&gt;&lt;property id=&quot;20148&quot; value=&quot;5&quot;/&gt;&lt;property id=&quot;20300&quot; value=&quot;Slide 23&quot;/&gt;&lt;property id=&quot;20307&quot; value=&quot;289&quot;/&gt;&lt;/object&gt;&lt;object type=&quot;3&quot; unique_id=&quot;10071&quot;&gt;&lt;property id=&quot;20148&quot; value=&quot;5&quot;/&gt;&lt;property id=&quot;20300&quot; value=&quot;Slide 24&quot;/&gt;&lt;property id=&quot;20307&quot; value=&quot;290&quot;/&gt;&lt;/object&gt;&lt;object type=&quot;3&quot; unique_id=&quot;10072&quot;&gt;&lt;property id=&quot;20148&quot; value=&quot;5&quot;/&gt;&lt;property id=&quot;20300&quot; value=&quot;Slide 25&quot;/&gt;&lt;property id=&quot;20307&quot; value=&quot;293&quot;/&gt;&lt;/object&gt;&lt;object type=&quot;3&quot; unique_id=&quot;10073&quot;&gt;&lt;property id=&quot;20148&quot; value=&quot;5&quot;/&gt;&lt;property id=&quot;20300&quot; value=&quot;Slide 26&quot;/&gt;&lt;property id=&quot;20307&quot; value=&quot;294&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3345</TotalTime>
  <Words>4641</Words>
  <Application>Microsoft Office PowerPoint</Application>
  <PresentationFormat>On-screen Show (4:3)</PresentationFormat>
  <Paragraphs>627</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PowerPointTemplateAE_2009_1217_NEW NEW Template</vt:lpstr>
      <vt:lpstr>1_Custom Design</vt:lpstr>
      <vt:lpstr>PowerPoint Presentation</vt:lpstr>
      <vt:lpstr>Unit Conversion</vt:lpstr>
      <vt:lpstr>Unit Conversion</vt:lpstr>
      <vt:lpstr>Unit Conversion</vt:lpstr>
      <vt:lpstr>Writing Numbers – SI System</vt:lpstr>
      <vt:lpstr>PowerPoint Presentation</vt:lpstr>
      <vt:lpstr>PowerPoint Presentation</vt:lpstr>
      <vt:lpstr>PowerPoint Presentation</vt:lpstr>
      <vt:lpstr>PowerPoint Presentation</vt:lpstr>
      <vt:lpstr>PowerPoint Presentation</vt:lpstr>
      <vt:lpstr>Rules of Exponents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Conversion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U3 Unit Conversions</dc:title>
  <dc:subject>IED - Lesson x.y - Lesson title</dc:subject>
  <dc:creator>IED Curriculum Team</dc:creator>
  <cp:lastModifiedBy>Lyndsey Smith</cp:lastModifiedBy>
  <cp:revision>132</cp:revision>
  <cp:lastPrinted>2012-02-15T12:46:25Z</cp:lastPrinted>
  <dcterms:created xsi:type="dcterms:W3CDTF">2010-01-04T14:07:12Z</dcterms:created>
  <dcterms:modified xsi:type="dcterms:W3CDTF">2014-02-07T02:26:15Z</dcterms:modified>
</cp:coreProperties>
</file>