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44"/>
  </p:notesMasterIdLst>
  <p:handoutMasterIdLst>
    <p:handoutMasterId r:id="rId45"/>
  </p:handoutMasterIdLst>
  <p:sldIdLst>
    <p:sldId id="256" r:id="rId3"/>
    <p:sldId id="266" r:id="rId4"/>
    <p:sldId id="265" r:id="rId5"/>
    <p:sldId id="267" r:id="rId6"/>
    <p:sldId id="268" r:id="rId7"/>
    <p:sldId id="269" r:id="rId8"/>
    <p:sldId id="270" r:id="rId9"/>
    <p:sldId id="271" r:id="rId10"/>
    <p:sldId id="272" r:id="rId11"/>
    <p:sldId id="275" r:id="rId12"/>
    <p:sldId id="276" r:id="rId13"/>
    <p:sldId id="277" r:id="rId14"/>
    <p:sldId id="278" r:id="rId15"/>
    <p:sldId id="279" r:id="rId16"/>
    <p:sldId id="280" r:id="rId17"/>
    <p:sldId id="274" r:id="rId18"/>
    <p:sldId id="281" r:id="rId19"/>
    <p:sldId id="283" r:id="rId20"/>
    <p:sldId id="286" r:id="rId21"/>
    <p:sldId id="288" r:id="rId22"/>
    <p:sldId id="284" r:id="rId23"/>
    <p:sldId id="285" r:id="rId24"/>
    <p:sldId id="290" r:id="rId25"/>
    <p:sldId id="291" r:id="rId26"/>
    <p:sldId id="292" r:id="rId27"/>
    <p:sldId id="295" r:id="rId28"/>
    <p:sldId id="294" r:id="rId29"/>
    <p:sldId id="296" r:id="rId30"/>
    <p:sldId id="308" r:id="rId31"/>
    <p:sldId id="305" r:id="rId32"/>
    <p:sldId id="306" r:id="rId33"/>
    <p:sldId id="299" r:id="rId34"/>
    <p:sldId id="300" r:id="rId35"/>
    <p:sldId id="301" r:id="rId36"/>
    <p:sldId id="302" r:id="rId37"/>
    <p:sldId id="303" r:id="rId38"/>
    <p:sldId id="304" r:id="rId39"/>
    <p:sldId id="307" r:id="rId40"/>
    <p:sldId id="297" r:id="rId41"/>
    <p:sldId id="298" r:id="rId42"/>
    <p:sldId id="309" r:id="rId43"/>
  </p:sldIdLst>
  <p:sldSz cx="9144000" cy="6858000" type="screen4x3"/>
  <p:notesSz cx="6858000" cy="9144000"/>
  <p:custDataLst>
    <p:tags r:id="rId4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00"/>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4" autoAdjust="0"/>
    <p:restoredTop sz="80649" autoAdjust="0"/>
  </p:normalViewPr>
  <p:slideViewPr>
    <p:cSldViewPr snapToGrid="0">
      <p:cViewPr>
        <p:scale>
          <a:sx n="75" d="100"/>
          <a:sy n="75" d="100"/>
        </p:scale>
        <p:origin x="-2106" y="-498"/>
      </p:cViewPr>
      <p:guideLst>
        <p:guide orient="horz" pos="2160"/>
        <p:guide pos="2880"/>
      </p:guideLst>
    </p:cSldViewPr>
  </p:slideViewPr>
  <p:notesTextViewPr>
    <p:cViewPr>
      <p:scale>
        <a:sx n="100" d="100"/>
        <a:sy n="100" d="100"/>
      </p:scale>
      <p:origin x="0" y="0"/>
    </p:cViewPr>
  </p:notesTextViewPr>
  <p:notesViewPr>
    <p:cSldViewPr snapToGrid="0">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points are used to represent the joints between bones of a poseable</a:t>
            </a:r>
            <a:r>
              <a:rPr lang="en-US" baseline="0" dirty="0" smtClean="0"/>
              <a:t> 3D character. This joint representation is part of an animation rig that an animator uses to manipulate and animate the much more complicated character model.</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a:p>
        </p:txBody>
      </p:sp>
    </p:spTree>
    <p:extLst>
      <p:ext uri="{BB962C8B-B14F-4D97-AF65-F5344CB8AC3E}">
        <p14:creationId xmlns:p14="http://schemas.microsoft.com/office/powerpoint/2010/main" val="3483634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13</a:t>
            </a:fld>
            <a:endParaRPr lang="en-US"/>
          </a:p>
        </p:txBody>
      </p:sp>
    </p:spTree>
    <p:extLst>
      <p:ext uri="{BB962C8B-B14F-4D97-AF65-F5344CB8AC3E}">
        <p14:creationId xmlns:p14="http://schemas.microsoft.com/office/powerpoint/2010/main" val="3483634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a</a:t>
            </a:r>
            <a:r>
              <a:rPr lang="en-US" baseline="0" dirty="0" smtClean="0"/>
              <a:t>n artist has created a concept sketch of the interior of a vehicle. </a:t>
            </a:r>
            <a:r>
              <a:rPr lang="en-US" b="1" baseline="0" dirty="0" smtClean="0"/>
              <a:t>Shading </a:t>
            </a:r>
            <a:r>
              <a:rPr lang="en-US" baseline="0" dirty="0" smtClean="0"/>
              <a:t>provides the gradations of value that produce a 3D effect on a flat piece of paper.</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14</a:t>
            </a:fld>
            <a:endParaRPr lang="en-US"/>
          </a:p>
        </p:txBody>
      </p:sp>
    </p:spTree>
    <p:extLst>
      <p:ext uri="{BB962C8B-B14F-4D97-AF65-F5344CB8AC3E}">
        <p14:creationId xmlns:p14="http://schemas.microsoft.com/office/powerpoint/2010/main" val="3483634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15</a:t>
            </a:fld>
            <a:endParaRPr lang="en-US"/>
          </a:p>
        </p:txBody>
      </p:sp>
    </p:spTree>
    <p:extLst>
      <p:ext uri="{BB962C8B-B14F-4D97-AF65-F5344CB8AC3E}">
        <p14:creationId xmlns:p14="http://schemas.microsoft.com/office/powerpoint/2010/main" val="3483634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Organic shapes are frequently used in</a:t>
            </a:r>
            <a:r>
              <a:rPr lang="en-US" baseline="0" dirty="0" smtClean="0"/>
              <a:t> consumer products. The most efficient shapes for performing specific tasks can often be found in nature.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16</a:t>
            </a:fld>
            <a:endParaRPr lang="en-US"/>
          </a:p>
        </p:txBody>
      </p:sp>
    </p:spTree>
    <p:extLst>
      <p:ext uri="{BB962C8B-B14F-4D97-AF65-F5344CB8AC3E}">
        <p14:creationId xmlns:p14="http://schemas.microsoft.com/office/powerpoint/2010/main" val="1131931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17</a:t>
            </a:fld>
            <a:endParaRPr lang="en-US"/>
          </a:p>
        </p:txBody>
      </p:sp>
    </p:spTree>
    <p:extLst>
      <p:ext uri="{BB962C8B-B14F-4D97-AF65-F5344CB8AC3E}">
        <p14:creationId xmlns:p14="http://schemas.microsoft.com/office/powerpoint/2010/main" val="3483634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Oriental Tower is a television tower in Shanghai and includes fifteen observatory levels and a revolving restaurant. Its design includes 11 spheres, large and small. The two largest spheres (shown) have diameters of 164 </a:t>
            </a:r>
            <a:r>
              <a:rPr lang="en-US" dirty="0" err="1" smtClean="0"/>
              <a:t>ft</a:t>
            </a:r>
            <a:r>
              <a:rPr lang="en-US" dirty="0" smtClean="0"/>
              <a:t> (the lower sphere) and 148 </a:t>
            </a:r>
            <a:r>
              <a:rPr lang="en-US" dirty="0" err="1" smtClean="0"/>
              <a:t>ft</a:t>
            </a:r>
            <a:r>
              <a:rPr lang="en-US" dirty="0" smtClean="0"/>
              <a:t> (the upper sphere). The design is based on the Tang Dynasty poem </a:t>
            </a:r>
            <a:r>
              <a:rPr lang="en-US" dirty="0" err="1" smtClean="0"/>
              <a:t>Pipa</a:t>
            </a:r>
            <a:r>
              <a:rPr lang="en-US" dirty="0" smtClean="0"/>
              <a:t> Song by </a:t>
            </a:r>
            <a:r>
              <a:rPr lang="en-US" dirty="0" err="1" smtClean="0"/>
              <a:t>Bai</a:t>
            </a:r>
            <a:r>
              <a:rPr lang="en-US" dirty="0" smtClean="0"/>
              <a:t> </a:t>
            </a:r>
            <a:r>
              <a:rPr lang="en-US" dirty="0" err="1" smtClean="0"/>
              <a:t>Juyi</a:t>
            </a:r>
            <a:r>
              <a:rPr lang="en-US" dirty="0" smtClean="0"/>
              <a:t> about the wonderful sprinkling sound produced by a </a:t>
            </a:r>
            <a:r>
              <a:rPr lang="en-US" dirty="0" err="1" smtClean="0"/>
              <a:t>pipa</a:t>
            </a:r>
            <a:r>
              <a:rPr lang="en-US" dirty="0" smtClean="0"/>
              <a:t> instrument, like pearls, big and small, falling on a jade plate.</a:t>
            </a:r>
          </a:p>
          <a:p>
            <a:pPr eaLnBrk="1" hangingPunct="1"/>
            <a:endParaRPr lang="en-US" dirty="0" smtClean="0"/>
          </a:p>
          <a:p>
            <a:pPr eaLnBrk="1" hangingPunct="1"/>
            <a:r>
              <a:rPr lang="en-US" dirty="0" smtClean="0"/>
              <a:t>The pyramids have a distinctive pyramid form. Note that the 2D</a:t>
            </a:r>
            <a:r>
              <a:rPr lang="en-US" baseline="0" dirty="0" smtClean="0"/>
              <a:t> image gives the impression of 3D objects due to the different values on adjacent surfaces of the pyramids.</a:t>
            </a:r>
            <a:endParaRPr lang="en-US" dirty="0" smtClean="0"/>
          </a:p>
        </p:txBody>
      </p:sp>
      <p:sp>
        <p:nvSpPr>
          <p:cNvPr id="5427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5427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025AAA6-B52F-4D74-9620-56A150EF63FC}" type="slidenum">
              <a:rPr lang="en-US" smtClean="0"/>
              <a:pPr eaLnBrk="1" hangingPunct="1"/>
              <a:t>18</a:t>
            </a:fld>
            <a:endParaRPr lang="en-US" smtClean="0"/>
          </a:p>
        </p:txBody>
      </p:sp>
      <p:sp>
        <p:nvSpPr>
          <p:cNvPr id="5427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5427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would you consider to be the positive space/negative space in the aerial image of the diners?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19</a:t>
            </a:fld>
            <a:endParaRPr lang="en-US"/>
          </a:p>
        </p:txBody>
      </p:sp>
    </p:spTree>
    <p:extLst>
      <p:ext uri="{BB962C8B-B14F-4D97-AF65-F5344CB8AC3E}">
        <p14:creationId xmlns:p14="http://schemas.microsoft.com/office/powerpoint/2010/main" val="3483634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Architectural elements are often helpful</a:t>
            </a:r>
            <a:r>
              <a:rPr lang="en-US" baseline="0" dirty="0" smtClean="0"/>
              <a:t> in identifying the different levels of space.  </a:t>
            </a:r>
          </a:p>
          <a:p>
            <a:endParaRPr lang="en-US" baseline="0" dirty="0" smtClean="0"/>
          </a:p>
          <a:p>
            <a:r>
              <a:rPr lang="en-US" baseline="0" dirty="0" smtClean="0"/>
              <a:t>Note the progression from foreground through middle ground to background in this image on the right taken in Venice. The space appears somewhat cramped and constricting.[click]</a:t>
            </a:r>
          </a:p>
          <a:p>
            <a:endParaRPr lang="en-US" baseline="0" dirty="0" smtClean="0"/>
          </a:p>
          <a:p>
            <a:r>
              <a:rPr lang="en-US" baseline="0" dirty="0" smtClean="0"/>
              <a:t>In contrast, this image gives the feeling of an open, uncluttered space. The perception of depth is caused by the one point perspective view. Note that the depth lines recede toward a single point and adjacent horizontal lines between the flooring panels become closer together as they get further away.</a:t>
            </a:r>
          </a:p>
          <a:p>
            <a:endParaRPr lang="en-US" baseline="0" dirty="0" smtClean="0"/>
          </a:p>
          <a:p>
            <a:r>
              <a:rPr lang="en-US" dirty="0" smtClean="0"/>
              <a:t>By incorporating the use of space in your design, you can enlarge or reduce the visual space.</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20</a:t>
            </a:fld>
            <a:endParaRPr lang="en-US"/>
          </a:p>
        </p:txBody>
      </p:sp>
    </p:spTree>
    <p:extLst>
      <p:ext uri="{BB962C8B-B14F-4D97-AF65-F5344CB8AC3E}">
        <p14:creationId xmlns:p14="http://schemas.microsoft.com/office/powerpoint/2010/main" val="3483634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21</a:t>
            </a:fld>
            <a:endParaRPr lang="en-US"/>
          </a:p>
        </p:txBody>
      </p:sp>
    </p:spTree>
    <p:extLst>
      <p:ext uri="{BB962C8B-B14F-4D97-AF65-F5344CB8AC3E}">
        <p14:creationId xmlns:p14="http://schemas.microsoft.com/office/powerpoint/2010/main" val="3483634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734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5734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B7A0A15-A2BD-4792-BAF0-FCF095D1E3B1}" type="slidenum">
              <a:rPr lang="en-US" smtClean="0"/>
              <a:pPr eaLnBrk="1" hangingPunct="1"/>
              <a:t>22</a:t>
            </a:fld>
            <a:endParaRPr lang="en-US" smtClean="0"/>
          </a:p>
        </p:txBody>
      </p:sp>
      <p:sp>
        <p:nvSpPr>
          <p:cNvPr id="5735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5735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are lines used in these images?</a:t>
            </a:r>
          </a:p>
          <a:p>
            <a:pPr marL="171450" indent="-171450">
              <a:buFont typeface="Arial" pitchFamily="34" charset="0"/>
              <a:buChar char="•"/>
            </a:pPr>
            <a:r>
              <a:rPr lang="en-US" dirty="0" smtClean="0"/>
              <a:t>To define boundaries (top)</a:t>
            </a:r>
          </a:p>
          <a:p>
            <a:pPr marL="171450" indent="-171450">
              <a:buFont typeface="Arial" pitchFamily="34" charset="0"/>
              <a:buChar char="•"/>
            </a:pPr>
            <a:r>
              <a:rPr lang="en-US" dirty="0" smtClean="0"/>
              <a:t>To create a pattern or texture (star)</a:t>
            </a:r>
          </a:p>
          <a:p>
            <a:pPr marL="171450" indent="-171450">
              <a:buFont typeface="Arial" pitchFamily="34" charset="0"/>
              <a:buChar char="•"/>
            </a:pPr>
            <a:r>
              <a:rPr lang="en-US" dirty="0" smtClean="0"/>
              <a:t>To</a:t>
            </a:r>
            <a:r>
              <a:rPr lang="en-US" baseline="0" dirty="0" smtClean="0"/>
              <a:t> create perspective (road with lines receding into distance)</a:t>
            </a:r>
          </a:p>
          <a:p>
            <a:pPr marL="171450" indent="-171450">
              <a:buFont typeface="Arial" pitchFamily="34" charset="0"/>
              <a:buChar char="•"/>
            </a:pPr>
            <a:r>
              <a:rPr lang="en-US" baseline="0" dirty="0" smtClean="0"/>
              <a:t>To suggest movement (wavy piano keyboard)</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a:t>
            </a:fld>
            <a:endParaRPr lang="en-US"/>
          </a:p>
        </p:txBody>
      </p:sp>
    </p:spTree>
    <p:extLst>
      <p:ext uri="{BB962C8B-B14F-4D97-AF65-F5344CB8AC3E}">
        <p14:creationId xmlns:p14="http://schemas.microsoft.com/office/powerpoint/2010/main" val="1431817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visual design elements are combined according to principles</a:t>
            </a:r>
            <a:r>
              <a:rPr lang="en-US" baseline="0" dirty="0" smtClean="0"/>
              <a:t> of design.</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23</a:t>
            </a:fld>
            <a:endParaRPr lang="en-US"/>
          </a:p>
        </p:txBody>
      </p:sp>
    </p:spTree>
    <p:extLst>
      <p:ext uri="{BB962C8B-B14F-4D97-AF65-F5344CB8AC3E}">
        <p14:creationId xmlns:p14="http://schemas.microsoft.com/office/powerpoint/2010/main" val="3751973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Just as objects have a physical weight dependent on the mass of the item, objects also have a visual weight based on area, color, and other elements of design.</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24</a:t>
            </a:fld>
            <a:endParaRPr lang="en-US"/>
          </a:p>
        </p:txBody>
      </p:sp>
    </p:spTree>
    <p:extLst>
      <p:ext uri="{BB962C8B-B14F-4D97-AF65-F5344CB8AC3E}">
        <p14:creationId xmlns:p14="http://schemas.microsoft.com/office/powerpoint/2010/main" val="568711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 symmetrical</a:t>
            </a:r>
            <a:r>
              <a:rPr lang="en-US" baseline="0" dirty="0" smtClean="0"/>
              <a:t> balance, there is an equal distribution of visual elements within the image, although the visual elements do not necessarily need to be identical.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Taj</a:t>
            </a:r>
            <a:r>
              <a:rPr lang="en-US" dirty="0" smtClean="0"/>
              <a:t> </a:t>
            </a:r>
            <a:r>
              <a:rPr lang="en-US" dirty="0" err="1" smtClean="0"/>
              <a:t>Mahal</a:t>
            </a:r>
            <a:r>
              <a:rPr lang="en-US" dirty="0" smtClean="0"/>
              <a:t> Mausoleum was designed as a tomb by Emperor Shah </a:t>
            </a:r>
            <a:r>
              <a:rPr lang="en-US" dirty="0" err="1" smtClean="0"/>
              <a:t>Jahan</a:t>
            </a:r>
            <a:r>
              <a:rPr lang="en-US" dirty="0" smtClean="0"/>
              <a:t> for his young wife </a:t>
            </a:r>
            <a:r>
              <a:rPr lang="en-US" dirty="0" err="1" smtClean="0"/>
              <a:t>Mumatz</a:t>
            </a:r>
            <a:r>
              <a:rPr lang="en-US" dirty="0" smtClean="0"/>
              <a:t> </a:t>
            </a:r>
            <a:r>
              <a:rPr lang="en-US" dirty="0" err="1" smtClean="0"/>
              <a:t>Mahal</a:t>
            </a:r>
            <a:r>
              <a:rPr lang="en-US" dirty="0" smtClean="0"/>
              <a:t>. With the onion domes, it is a famous example of Islamic architecture.</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25</a:t>
            </a:fld>
            <a:endParaRPr lang="en-US"/>
          </a:p>
        </p:txBody>
      </p:sp>
    </p:spTree>
    <p:extLst>
      <p:ext uri="{BB962C8B-B14F-4D97-AF65-F5344CB8AC3E}">
        <p14:creationId xmlns:p14="http://schemas.microsoft.com/office/powerpoint/2010/main" val="2138614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image of Red Square in Moscow illustrates</a:t>
            </a:r>
            <a:r>
              <a:rPr lang="en-US" baseline="0" dirty="0" smtClean="0"/>
              <a:t> asymmetrical balance because the larger structure is closer to the center, while St Basil’s Cathedral in the background has a smaller visual weight and is farther from the center of the image.</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26</a:t>
            </a:fld>
            <a:endParaRPr lang="en-US"/>
          </a:p>
        </p:txBody>
      </p:sp>
    </p:spTree>
    <p:extLst>
      <p:ext uri="{BB962C8B-B14F-4D97-AF65-F5344CB8AC3E}">
        <p14:creationId xmlns:p14="http://schemas.microsoft.com/office/powerpoint/2010/main" val="2138614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27</a:t>
            </a:fld>
            <a:endParaRPr lang="en-US"/>
          </a:p>
        </p:txBody>
      </p:sp>
    </p:spTree>
    <p:extLst>
      <p:ext uri="{BB962C8B-B14F-4D97-AF65-F5344CB8AC3E}">
        <p14:creationId xmlns:p14="http://schemas.microsoft.com/office/powerpoint/2010/main" val="2138614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focal point in each composition? How is emphasis achieved?</a:t>
            </a:r>
          </a:p>
          <a:p>
            <a:endParaRPr lang="en-US" baseline="0" dirty="0" smtClean="0"/>
          </a:p>
          <a:p>
            <a:r>
              <a:rPr lang="en-US" baseline="0" dirty="0" smtClean="0"/>
              <a:t>In the left image, a ceiling mosaic in Park </a:t>
            </a:r>
            <a:r>
              <a:rPr lang="en-US" baseline="0" dirty="0" err="1" smtClean="0"/>
              <a:t>Gruell</a:t>
            </a:r>
            <a:r>
              <a:rPr lang="en-US" baseline="0" dirty="0" smtClean="0"/>
              <a:t> in Barcelona, Spain, the mosaic is emphasized through a contrast in color and texture. In the composition, the fact that the person is looking at the mosaic also causes a viewer to follow his line of sight.</a:t>
            </a:r>
          </a:p>
          <a:p>
            <a:endParaRPr lang="en-US" baseline="0" dirty="0" smtClean="0"/>
          </a:p>
          <a:p>
            <a:r>
              <a:rPr lang="en-US" baseline="0" dirty="0" smtClean="0"/>
              <a:t>In the right image, a contrast in value and shape attract the eye.  The yellow lines of the tight rope also cause the eye to move toward the dark figure.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28</a:t>
            </a:fld>
            <a:endParaRPr lang="en-US"/>
          </a:p>
        </p:txBody>
      </p:sp>
    </p:spTree>
    <p:extLst>
      <p:ext uri="{BB962C8B-B14F-4D97-AF65-F5344CB8AC3E}">
        <p14:creationId xmlns:p14="http://schemas.microsoft.com/office/powerpoint/2010/main" val="4249403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focal point of this device? How is emphasis achieved? What is the purpose of the emphasis?</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29</a:t>
            </a:fld>
            <a:endParaRPr lang="en-US"/>
          </a:p>
        </p:txBody>
      </p:sp>
    </p:spTree>
    <p:extLst>
      <p:ext uri="{BB962C8B-B14F-4D97-AF65-F5344CB8AC3E}">
        <p14:creationId xmlns:p14="http://schemas.microsoft.com/office/powerpoint/2010/main" val="4249403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Describe the contrast in each image.</a:t>
            </a:r>
          </a:p>
          <a:p>
            <a:pPr eaLnBrk="1" hangingPunct="1"/>
            <a:endParaRPr lang="en-US" dirty="0" smtClean="0"/>
          </a:p>
          <a:p>
            <a:pPr eaLnBrk="1" hangingPunct="1"/>
            <a:r>
              <a:rPr lang="en-US" dirty="0" smtClean="0"/>
              <a:t>The image on the left shows contrast in color.</a:t>
            </a:r>
            <a:r>
              <a:rPr lang="en-US" baseline="0" dirty="0" smtClean="0"/>
              <a:t>  </a:t>
            </a:r>
          </a:p>
          <a:p>
            <a:pPr eaLnBrk="1" hangingPunct="1"/>
            <a:r>
              <a:rPr lang="en-US" baseline="0" dirty="0" smtClean="0"/>
              <a:t>The image on the upper right shows contrast in value, texture, size, and style between the two buildings.</a:t>
            </a:r>
          </a:p>
          <a:p>
            <a:pPr eaLnBrk="1" hangingPunct="1"/>
            <a:r>
              <a:rPr lang="en-US" baseline="0" dirty="0" smtClean="0"/>
              <a:t>The image at the bottom shows contrast between natural and man-made objects as well as contrast in texture and color.</a:t>
            </a:r>
          </a:p>
          <a:p>
            <a:pPr eaLnBrk="1" hangingPunct="1"/>
            <a:endParaRPr lang="en-US" dirty="0" smtClean="0"/>
          </a:p>
        </p:txBody>
      </p:sp>
      <p:sp>
        <p:nvSpPr>
          <p:cNvPr id="7270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7270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1CAB4C-1664-46EA-980E-42E1481A8618}" type="slidenum">
              <a:rPr lang="en-US" smtClean="0"/>
              <a:pPr eaLnBrk="1" hangingPunct="1"/>
              <a:t>30</a:t>
            </a:fld>
            <a:endParaRPr lang="en-US" smtClean="0"/>
          </a:p>
        </p:txBody>
      </p:sp>
      <p:sp>
        <p:nvSpPr>
          <p:cNvPr id="7271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7271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In the line drawings,</a:t>
            </a:r>
            <a:r>
              <a:rPr lang="en-US" baseline="0" dirty="0" smtClean="0"/>
              <a:t> the designer provides emphasis with fills of color on an otherwise neutral composition.</a:t>
            </a:r>
            <a:endParaRPr lang="en-US" dirty="0" smtClean="0"/>
          </a:p>
        </p:txBody>
      </p:sp>
      <p:sp>
        <p:nvSpPr>
          <p:cNvPr id="7270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7270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1CAB4C-1664-46EA-980E-42E1481A8618}" type="slidenum">
              <a:rPr lang="en-US" smtClean="0"/>
              <a:pPr eaLnBrk="1" hangingPunct="1"/>
              <a:t>31</a:t>
            </a:fld>
            <a:endParaRPr lang="en-US" smtClean="0"/>
          </a:p>
        </p:txBody>
      </p:sp>
      <p:sp>
        <p:nvSpPr>
          <p:cNvPr id="7271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7271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32</a:t>
            </a:fld>
            <a:endParaRPr lang="en-US"/>
          </a:p>
        </p:txBody>
      </p:sp>
    </p:spTree>
    <p:extLst>
      <p:ext uri="{BB962C8B-B14F-4D97-AF65-F5344CB8AC3E}">
        <p14:creationId xmlns:p14="http://schemas.microsoft.com/office/powerpoint/2010/main" val="4249403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5</a:t>
            </a:fld>
            <a:endParaRPr lang="en-US"/>
          </a:p>
        </p:txBody>
      </p:sp>
    </p:spTree>
    <p:extLst>
      <p:ext uri="{BB962C8B-B14F-4D97-AF65-F5344CB8AC3E}">
        <p14:creationId xmlns:p14="http://schemas.microsoft.com/office/powerpoint/2010/main" val="3896656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33</a:t>
            </a:fld>
            <a:endParaRPr lang="en-US"/>
          </a:p>
        </p:txBody>
      </p:sp>
    </p:spTree>
    <p:extLst>
      <p:ext uri="{BB962C8B-B14F-4D97-AF65-F5344CB8AC3E}">
        <p14:creationId xmlns:p14="http://schemas.microsoft.com/office/powerpoint/2010/main" val="4249403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broken pieces of concrete caught in reinforcing steel display a random rhythm.</a:t>
            </a:r>
          </a:p>
          <a:p>
            <a:pPr eaLnBrk="1" hangingPunct="1"/>
            <a:endParaRPr lang="en-US" dirty="0" smtClean="0"/>
          </a:p>
          <a:p>
            <a:pPr eaLnBrk="1" hangingPunct="1"/>
            <a:r>
              <a:rPr lang="en-US" dirty="0" smtClean="0"/>
              <a:t>The repeated use of the onion domes creates a random rhythm in the design of Saint Basil’s Cathedral.</a:t>
            </a:r>
          </a:p>
        </p:txBody>
      </p:sp>
      <p:sp>
        <p:nvSpPr>
          <p:cNvPr id="71684"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71685"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70E31D3-EBAB-4136-BC30-905623735412}" type="slidenum">
              <a:rPr lang="en-US" smtClean="0"/>
              <a:pPr eaLnBrk="1" hangingPunct="1"/>
              <a:t>34</a:t>
            </a:fld>
            <a:endParaRPr lang="en-US" smtClean="0"/>
          </a:p>
        </p:txBody>
      </p:sp>
      <p:sp>
        <p:nvSpPr>
          <p:cNvPr id="71686"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71687"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270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7270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1CAB4C-1664-46EA-980E-42E1481A8618}" type="slidenum">
              <a:rPr lang="en-US" smtClean="0"/>
              <a:pPr eaLnBrk="1" hangingPunct="1"/>
              <a:t>35</a:t>
            </a:fld>
            <a:endParaRPr lang="en-US" smtClean="0"/>
          </a:p>
        </p:txBody>
      </p:sp>
      <p:sp>
        <p:nvSpPr>
          <p:cNvPr id="7271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7271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What</a:t>
            </a:r>
            <a:r>
              <a:rPr lang="en-US" baseline="0" dirty="0" smtClean="0"/>
              <a:t> is the repeated elements here? How does this image display gradated rhythm?</a:t>
            </a:r>
            <a:endParaRPr lang="en-US" dirty="0" smtClean="0"/>
          </a:p>
        </p:txBody>
      </p:sp>
      <p:sp>
        <p:nvSpPr>
          <p:cNvPr id="7270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7270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1CAB4C-1664-46EA-980E-42E1481A8618}" type="slidenum">
              <a:rPr lang="en-US" smtClean="0"/>
              <a:pPr eaLnBrk="1" hangingPunct="1"/>
              <a:t>36</a:t>
            </a:fld>
            <a:endParaRPr lang="en-US" smtClean="0"/>
          </a:p>
        </p:txBody>
      </p:sp>
      <p:sp>
        <p:nvSpPr>
          <p:cNvPr id="7271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7271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Because of its height, the Washington Monument is the most prominent structure in Washington, D.C., shown here with the Lincoln Memorial in the foreground and the U. S. Capitol building in the background. The monument is shaped like an Egyptian Obelisk and stands 555 </a:t>
            </a:r>
            <a:r>
              <a:rPr lang="en-US" dirty="0" err="1" smtClean="0"/>
              <a:t>ft</a:t>
            </a:r>
            <a:r>
              <a:rPr lang="en-US" dirty="0" smtClean="0"/>
              <a:t> - 5 1/8 in. tall.  </a:t>
            </a:r>
          </a:p>
          <a:p>
            <a:pPr eaLnBrk="1" hangingPunct="1"/>
            <a:endParaRPr lang="en-US" dirty="0" smtClean="0"/>
          </a:p>
        </p:txBody>
      </p:sp>
      <p:sp>
        <p:nvSpPr>
          <p:cNvPr id="7270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7270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1CAB4C-1664-46EA-980E-42E1481A8618}" type="slidenum">
              <a:rPr lang="en-US" smtClean="0"/>
              <a:pPr eaLnBrk="1" hangingPunct="1"/>
              <a:t>37</a:t>
            </a:fld>
            <a:endParaRPr lang="en-US" smtClean="0"/>
          </a:p>
        </p:txBody>
      </p:sp>
      <p:sp>
        <p:nvSpPr>
          <p:cNvPr id="7271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7271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Many colleges achieve a sense of unity throughout the campus by consistently using specific materials. West Virginia University in Morgantown uses red brick. Notice that the red brick used in the buildings is also used in the landscape walls in the foreground.</a:t>
            </a:r>
          </a:p>
          <a:p>
            <a:pPr eaLnBrk="1" hangingPunct="1"/>
            <a:endParaRPr lang="en-US" dirty="0" smtClean="0"/>
          </a:p>
          <a:p>
            <a:pPr eaLnBrk="1" hangingPunct="1"/>
            <a:r>
              <a:rPr lang="en-US" dirty="0" smtClean="0"/>
              <a:t>How</a:t>
            </a:r>
            <a:r>
              <a:rPr lang="en-US" baseline="0" dirty="0" smtClean="0"/>
              <a:t> is unity achieved in the landscape design? Repetition of the same color, the same plants, and curved paths. </a:t>
            </a:r>
          </a:p>
          <a:p>
            <a:pPr eaLnBrk="1" hangingPunct="1"/>
            <a:endParaRPr lang="en-US" baseline="0" dirty="0" smtClean="0"/>
          </a:p>
          <a:p>
            <a:pPr eaLnBrk="1" hangingPunct="1"/>
            <a:r>
              <a:rPr lang="en-US" dirty="0" smtClean="0"/>
              <a:t>Although the Russian</a:t>
            </a:r>
            <a:r>
              <a:rPr lang="en-US" baseline="0" dirty="0" smtClean="0"/>
              <a:t> dolls are individually created, the consistent use of size, shape, and color unify the designs.</a:t>
            </a:r>
            <a:endParaRPr lang="en-US" dirty="0" smtClean="0"/>
          </a:p>
          <a:p>
            <a:pPr eaLnBrk="1" hangingPunct="1"/>
            <a:endParaRPr lang="en-US" dirty="0" smtClean="0"/>
          </a:p>
        </p:txBody>
      </p:sp>
      <p:sp>
        <p:nvSpPr>
          <p:cNvPr id="7270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7270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1CAB4C-1664-46EA-980E-42E1481A8618}" type="slidenum">
              <a:rPr lang="en-US" smtClean="0"/>
              <a:pPr eaLnBrk="1" hangingPunct="1"/>
              <a:t>38</a:t>
            </a:fld>
            <a:endParaRPr lang="en-US" smtClean="0"/>
          </a:p>
        </p:txBody>
      </p:sp>
      <p:sp>
        <p:nvSpPr>
          <p:cNvPr id="7271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7271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principle of economy promotes simplification of the elements of design to express a message.  </a:t>
            </a:r>
            <a:r>
              <a:rPr lang="en-US" dirty="0" smtClean="0"/>
              <a:t>Using extraneous elements in a design can be distracting and confusing for the user. If you</a:t>
            </a:r>
            <a:r>
              <a:rPr lang="en-US" baseline="0" dirty="0" smtClean="0"/>
              <a:t> can remove an element within a design, and the design still accomplishes the goals within the constraints, you have practiced economy of design.  </a:t>
            </a:r>
          </a:p>
          <a:p>
            <a:endParaRPr lang="en-US" baseline="0" smtClean="0"/>
          </a:p>
          <a:p>
            <a:r>
              <a:rPr lang="en-US" smtClean="0"/>
              <a:t>Graphic </a:t>
            </a:r>
            <a:r>
              <a:rPr lang="en-US" dirty="0" smtClean="0"/>
              <a:t>signs provide</a:t>
            </a:r>
            <a:r>
              <a:rPr lang="en-US" baseline="0" dirty="0" smtClean="0"/>
              <a:t> good examples of economy because they often simplify a complex idea with only essential details.</a:t>
            </a:r>
          </a:p>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39</a:t>
            </a:fld>
            <a:endParaRPr lang="en-US"/>
          </a:p>
        </p:txBody>
      </p:sp>
    </p:spTree>
    <p:extLst>
      <p:ext uri="{BB962C8B-B14F-4D97-AF65-F5344CB8AC3E}">
        <p14:creationId xmlns:p14="http://schemas.microsoft.com/office/powerpoint/2010/main" val="4249403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design process, many products include </a:t>
            </a:r>
            <a:r>
              <a:rPr lang="en-US" baseline="0" dirty="0" smtClean="0"/>
              <a:t>meticulous details. For instance, the design of a vehicle involves details on mechanics, electronics, ergonomics, visual appeal, materials, etc. Designers will focus on a basic element in the beginning stages of a design – a form of economy of design. Here you see concept sketches for the exterior shape of a vehicle.</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40</a:t>
            </a:fld>
            <a:endParaRPr lang="en-US"/>
          </a:p>
        </p:txBody>
      </p:sp>
    </p:spTree>
    <p:extLst>
      <p:ext uri="{BB962C8B-B14F-4D97-AF65-F5344CB8AC3E}">
        <p14:creationId xmlns:p14="http://schemas.microsoft.com/office/powerpoint/2010/main" val="4249403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 matrix can help you analyze the visual</a:t>
            </a:r>
            <a:r>
              <a:rPr lang="en-US" baseline="0" dirty="0" smtClean="0"/>
              <a:t> characteristics of an object and </a:t>
            </a:r>
            <a:r>
              <a:rPr lang="en-US" dirty="0" smtClean="0"/>
              <a:t>identify</a:t>
            </a:r>
            <a:r>
              <a:rPr lang="en-US" baseline="0" dirty="0" smtClean="0"/>
              <a:t> the use of the visual elements and principles of design. This example documents the visual elements and principles of design evident in a soap dish [click].</a:t>
            </a:r>
            <a:endParaRPr lang="en-US" dirty="0" smtClean="0"/>
          </a:p>
          <a:p>
            <a:endParaRPr lang="en-US" baseline="0" dirty="0" smtClean="0"/>
          </a:p>
          <a:p>
            <a:r>
              <a:rPr lang="en-US" baseline="0" dirty="0" smtClean="0"/>
              <a:t>First, identify the elements of design [click]. For instance, the shapes used in this design are geometric, rectangular and circular. [click]</a:t>
            </a:r>
          </a:p>
          <a:p>
            <a:r>
              <a:rPr lang="en-US" baseline="0" dirty="0" smtClean="0"/>
              <a:t> </a:t>
            </a:r>
          </a:p>
          <a:p>
            <a:r>
              <a:rPr lang="en-US" baseline="0" dirty="0" smtClean="0"/>
              <a:t>Once the elements of design are identified, you can determine how they demonstrate the principles of design.  </a:t>
            </a:r>
            <a:r>
              <a:rPr lang="en-US" baseline="0" smtClean="0"/>
              <a:t>[click] [click]</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41</a:t>
            </a:fld>
            <a:endParaRPr lang="en-US"/>
          </a:p>
        </p:txBody>
      </p:sp>
    </p:spTree>
    <p:extLst>
      <p:ext uri="{BB962C8B-B14F-4D97-AF65-F5344CB8AC3E}">
        <p14:creationId xmlns:p14="http://schemas.microsoft.com/office/powerpoint/2010/main" val="207517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6084"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46085"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7190D15-932D-4646-9354-F23B427B9769}" type="slidenum">
              <a:rPr lang="en-US" smtClean="0"/>
              <a:pPr eaLnBrk="1" hangingPunct="1"/>
              <a:t>6</a:t>
            </a:fld>
            <a:endParaRPr lang="en-US" smtClean="0"/>
          </a:p>
        </p:txBody>
      </p:sp>
      <p:sp>
        <p:nvSpPr>
          <p:cNvPr id="46086"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46087"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Frank Lloyd Wright was well know for using horizontal lines in many of his designs.</a:t>
            </a:r>
          </a:p>
          <a:p>
            <a:pPr eaLnBrk="1" hangingPunct="1"/>
            <a:endParaRPr lang="en-US" dirty="0" smtClean="0"/>
          </a:p>
        </p:txBody>
      </p:sp>
      <p:sp>
        <p:nvSpPr>
          <p:cNvPr id="4710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4710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071CBDF-9DE2-4B28-A652-4A3EFDC0A52D}" type="slidenum">
              <a:rPr lang="en-US" smtClean="0"/>
              <a:pPr eaLnBrk="1" hangingPunct="1"/>
              <a:t>7</a:t>
            </a:fld>
            <a:endParaRPr lang="en-US" smtClean="0"/>
          </a:p>
        </p:txBody>
      </p:sp>
      <p:sp>
        <p:nvSpPr>
          <p:cNvPr id="4711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4711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upper right image shows the Octavio </a:t>
            </a:r>
            <a:r>
              <a:rPr lang="en-US" dirty="0" err="1" smtClean="0"/>
              <a:t>Frias</a:t>
            </a:r>
            <a:r>
              <a:rPr lang="en-US" dirty="0" smtClean="0"/>
              <a:t> de </a:t>
            </a:r>
            <a:r>
              <a:rPr lang="en-US" dirty="0" err="1" smtClean="0"/>
              <a:t>Oliverira</a:t>
            </a:r>
            <a:r>
              <a:rPr lang="en-US" dirty="0" smtClean="0"/>
              <a:t>  Bridge in Sao Paulo, Brazil. This is a cable-stayed suspension bridge which opened in May 2008. It is the only bridge in the world that has two curved approaches supported by a single concrete mast.</a:t>
            </a:r>
          </a:p>
        </p:txBody>
      </p:sp>
      <p:sp>
        <p:nvSpPr>
          <p:cNvPr id="48132"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48133"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6FA33D-B5C3-4761-BCB4-69FBABCE18EE}" type="slidenum">
              <a:rPr lang="en-US" smtClean="0"/>
              <a:pPr eaLnBrk="1" hangingPunct="1"/>
              <a:t>8</a:t>
            </a:fld>
            <a:endParaRPr lang="en-US" smtClean="0"/>
          </a:p>
        </p:txBody>
      </p:sp>
      <p:sp>
        <p:nvSpPr>
          <p:cNvPr id="48134"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48135"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Flowing, curved lines are used in the roof of this apartment building, the roof structure of the Sydney Opera House, the Sydney Harbor Bridge in the background,</a:t>
            </a:r>
            <a:r>
              <a:rPr lang="en-US" baseline="0" dirty="0" smtClean="0"/>
              <a:t> and the dog-shaped pull toy. </a:t>
            </a:r>
          </a:p>
          <a:p>
            <a:pPr eaLnBrk="1" hangingPunct="1"/>
            <a:endParaRPr lang="en-US" dirty="0" smtClean="0"/>
          </a:p>
          <a:p>
            <a:pPr eaLnBrk="1" hangingPunct="1"/>
            <a:r>
              <a:rPr lang="en-US" dirty="0" smtClean="0"/>
              <a:t>The Sydney Opera House is a world-famous work of architecture. The Danish architect </a:t>
            </a:r>
            <a:r>
              <a:rPr lang="en-US" dirty="0" err="1" smtClean="0"/>
              <a:t>Jorn</a:t>
            </a:r>
            <a:r>
              <a:rPr lang="en-US" dirty="0" smtClean="0"/>
              <a:t> </a:t>
            </a:r>
            <a:r>
              <a:rPr lang="en-US" dirty="0" err="1" smtClean="0"/>
              <a:t>Utzon</a:t>
            </a:r>
            <a:r>
              <a:rPr lang="en-US" dirty="0" smtClean="0"/>
              <a:t> won an international competition to design the structure. After extensive testing, </a:t>
            </a:r>
            <a:r>
              <a:rPr lang="en-US" dirty="0" err="1" smtClean="0"/>
              <a:t>Utzon</a:t>
            </a:r>
            <a:r>
              <a:rPr lang="en-US" dirty="0" smtClean="0"/>
              <a:t> decided to use a design based on sections of a sphere. </a:t>
            </a:r>
          </a:p>
        </p:txBody>
      </p:sp>
      <p:sp>
        <p:nvSpPr>
          <p:cNvPr id="4915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4915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E5BB2C3-518A-407D-8DD8-58E7FF085A3A}" type="slidenum">
              <a:rPr lang="en-US" smtClean="0"/>
              <a:pPr eaLnBrk="1" hangingPunct="1"/>
              <a:t>9</a:t>
            </a:fld>
            <a:endParaRPr lang="en-US" smtClean="0"/>
          </a:p>
        </p:txBody>
      </p:sp>
      <p:sp>
        <p:nvSpPr>
          <p:cNvPr id="4915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4915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51204"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51205"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695FB6-C45C-44A5-B48D-CD8AB37AC59D}" type="slidenum">
              <a:rPr lang="en-US" smtClean="0"/>
              <a:pPr eaLnBrk="1" hangingPunct="1"/>
              <a:t>11</a:t>
            </a:fld>
            <a:endParaRPr lang="en-US" smtClean="0"/>
          </a:p>
        </p:txBody>
      </p:sp>
      <p:sp>
        <p:nvSpPr>
          <p:cNvPr id="51206"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51207"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colors can have a cultural</a:t>
            </a:r>
            <a:r>
              <a:rPr lang="en-US" baseline="0" dirty="0" smtClean="0"/>
              <a:t>, historical, or popular connotation. Green, for example, is associated with plants and nature and often implies environmental and ecological awareness.</a:t>
            </a:r>
          </a:p>
          <a:p>
            <a:endParaRPr lang="en-US" baseline="0" dirty="0" smtClean="0"/>
          </a:p>
          <a:p>
            <a:r>
              <a:rPr lang="en-US" baseline="0" dirty="0" smtClean="0"/>
              <a:t>Designers can use these color associations to their advantage and use colors to provoke desired thoughts and emotions.</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12</a:t>
            </a:fld>
            <a:endParaRPr lang="en-US"/>
          </a:p>
        </p:txBody>
      </p:sp>
    </p:spTree>
    <p:extLst>
      <p:ext uri="{BB962C8B-B14F-4D97-AF65-F5344CB8AC3E}">
        <p14:creationId xmlns:p14="http://schemas.microsoft.com/office/powerpoint/2010/main" val="238575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5.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49.jpe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55.jpeg"/><Relationship Id="rId4" Type="http://schemas.openxmlformats.org/officeDocument/2006/relationships/hyperlink" Target="http://upload.wikimedia.org/wikipedia/en/d/df/Park_Guell_Tile.j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63.jpeg"/></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65.jpeg"/></Relationships>
</file>

<file path=ppt/slides/_rels/slide35.xml.rels><?xml version="1.0" encoding="UTF-8" standalone="yes"?>
<Relationships xmlns="http://schemas.openxmlformats.org/package/2006/relationships"><Relationship Id="rId3" Type="http://schemas.openxmlformats.org/officeDocument/2006/relationships/hyperlink" Target="http://upload.wikimedia.org/wikipedia/commons/2/2e/Rock_stacking4.JPG"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71.jpeg"/></Relationships>
</file>

<file path=ppt/slides/_rels/slide3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74.jpeg"/><Relationship Id="rId4" Type="http://schemas.openxmlformats.org/officeDocument/2006/relationships/image" Target="../media/image73.jpe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jpe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71600" y="4343400"/>
            <a:ext cx="6400800" cy="838200"/>
          </a:xfrm>
          <a:prstGeom prst="rect">
            <a:avLst/>
          </a:prstGeom>
        </p:spPr>
        <p:txBody>
          <a:bodyPr>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Elements and Principles </a:t>
            </a:r>
          </a:p>
          <a:p>
            <a:pPr marL="0" indent="0" algn="ctr">
              <a:buNone/>
            </a:pPr>
            <a:r>
              <a:rPr lang="en-US" b="1" kern="0" dirty="0" smtClean="0">
                <a:solidFill>
                  <a:srgbClr val="002060"/>
                </a:solidFill>
                <a:latin typeface="Arial" panose="020B0604020202020204" pitchFamily="34" charset="0"/>
                <a:cs typeface="Arial" panose="020B0604020202020204" pitchFamily="34" charset="0"/>
              </a:rPr>
              <a:t>of Design</a:t>
            </a:r>
            <a:endParaRPr lang="en-US" b="1" kern="0" dirty="0">
              <a:solidFill>
                <a:srgbClr val="002060"/>
              </a:solidFill>
              <a:latin typeface="Arial" panose="020B0604020202020204" pitchFamily="34" charset="0"/>
              <a:cs typeface="Arial" panose="020B0604020202020204" pitchFamily="34" charset="0"/>
            </a:endParaRPr>
          </a:p>
        </p:txBody>
      </p:sp>
      <p:pic>
        <p:nvPicPr>
          <p:cNvPr id="6"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txBox="1">
            <a:spLocks/>
          </p:cNvSpPr>
          <p:nvPr/>
        </p:nvSpPr>
        <p:spPr bwMode="auto">
          <a:xfrm>
            <a:off x="6858000" y="6629400"/>
            <a:ext cx="2209800" cy="228600"/>
          </a:xfrm>
          <a:prstGeom prst="rect">
            <a:avLst/>
          </a:prstGeom>
          <a:noFill/>
          <a:ln w="9525">
            <a:noFill/>
            <a:miter lim="800000"/>
            <a:headEnd/>
            <a:tailEnd/>
          </a:ln>
          <a:effectLst/>
        </p:spPr>
        <p:txBody>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800" i="0" dirty="0" smtClean="0">
                <a:solidFill>
                  <a:schemeClr val="bg1">
                    <a:lumMod val="50000"/>
                  </a:schemeClr>
                </a:solidFill>
                <a:latin typeface="Arial" panose="020B0604020202020204" pitchFamily="34" charset="0"/>
              </a:rPr>
              <a:t>© 2012 Project Lead The Way, Inc.</a:t>
            </a:r>
            <a:endParaRPr lang="en-US" sz="800" i="0" dirty="0">
              <a:solidFill>
                <a:schemeClr val="bg1">
                  <a:lumMod val="50000"/>
                </a:schemeClr>
              </a:solidFill>
              <a:latin typeface="Arial" panose="020B0604020202020204" pitchFamily="34" charset="0"/>
            </a:endParaRPr>
          </a:p>
        </p:txBody>
      </p:sp>
      <p:sp>
        <p:nvSpPr>
          <p:cNvPr id="8" name="Footer Placeholder 3"/>
          <p:cNvSpPr txBox="1">
            <a:spLocks/>
          </p:cNvSpPr>
          <p:nvPr/>
        </p:nvSpPr>
        <p:spPr bwMode="auto">
          <a:xfrm>
            <a:off x="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indent="-285750">
              <a:spcBef>
                <a:spcPct val="20000"/>
              </a:spcBef>
              <a:buChar char="–"/>
              <a:defRPr sz="2800">
                <a:solidFill>
                  <a:schemeClr val="tx1"/>
                </a:solidFill>
                <a:latin typeface="Arial" charset="0"/>
                <a:cs typeface="Arial" charset="0"/>
              </a:defRPr>
            </a:lvl2pPr>
            <a:lvl3pPr indent="-228600">
              <a:spcBef>
                <a:spcPct val="20000"/>
              </a:spcBef>
              <a:buChar char="•"/>
              <a:defRPr sz="2400">
                <a:solidFill>
                  <a:schemeClr val="tx1"/>
                </a:solidFill>
                <a:latin typeface="Arial" charset="0"/>
                <a:cs typeface="Arial" charset="0"/>
              </a:defRPr>
            </a:lvl3pPr>
            <a:lvl4pPr indent="-228600">
              <a:spcBef>
                <a:spcPct val="20000"/>
              </a:spcBef>
              <a:buChar char="–"/>
              <a:defRPr sz="2000">
                <a:solidFill>
                  <a:schemeClr val="tx1"/>
                </a:solidFill>
                <a:latin typeface="Arial" charset="0"/>
                <a:cs typeface="Arial" charset="0"/>
              </a:defRPr>
            </a:lvl4pPr>
            <a:lvl5pPr indent="-228600">
              <a:spcBef>
                <a:spcPct val="20000"/>
              </a:spcBef>
              <a:buChar char="»"/>
              <a:defRPr sz="2000">
                <a:solidFill>
                  <a:schemeClr val="tx1"/>
                </a:solidFill>
                <a:latin typeface="Arial" charset="0"/>
                <a:cs typeface="Arial" charset="0"/>
              </a:defRPr>
            </a:lvl5pPr>
            <a:lvl6pPr indent="-228600" eaLnBrk="0" fontAlgn="base" hangingPunct="0">
              <a:spcBef>
                <a:spcPct val="20000"/>
              </a:spcBef>
              <a:spcAft>
                <a:spcPct val="0"/>
              </a:spcAft>
              <a:buChar char="»"/>
              <a:defRPr sz="2000">
                <a:solidFill>
                  <a:schemeClr val="tx1"/>
                </a:solidFill>
                <a:latin typeface="Arial" charset="0"/>
                <a:cs typeface="Arial" charset="0"/>
              </a:defRPr>
            </a:lvl6pPr>
            <a:lvl7pPr indent="-228600" eaLnBrk="0" fontAlgn="base" hangingPunct="0">
              <a:spcBef>
                <a:spcPct val="20000"/>
              </a:spcBef>
              <a:spcAft>
                <a:spcPct val="0"/>
              </a:spcAft>
              <a:buChar char="»"/>
              <a:defRPr sz="2000">
                <a:solidFill>
                  <a:schemeClr val="tx1"/>
                </a:solidFill>
                <a:latin typeface="Arial" charset="0"/>
                <a:cs typeface="Arial" charset="0"/>
              </a:defRPr>
            </a:lvl7pPr>
            <a:lvl8pPr indent="-228600" eaLnBrk="0" fontAlgn="base" hangingPunct="0">
              <a:spcBef>
                <a:spcPct val="20000"/>
              </a:spcBef>
              <a:spcAft>
                <a:spcPct val="0"/>
              </a:spcAft>
              <a:buChar char="»"/>
              <a:defRPr sz="2000">
                <a:solidFill>
                  <a:schemeClr val="tx1"/>
                </a:solidFill>
                <a:latin typeface="Arial" charset="0"/>
                <a:cs typeface="Arial" charset="0"/>
              </a:defRPr>
            </a:lvl8pPr>
            <a:lvl9pPr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i="0">
                <a:solidFill>
                  <a:srgbClr val="7F7F7F"/>
                </a:solidFill>
              </a:rPr>
              <a:t>Introduction to Engineering Design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Color</a:t>
            </a:r>
            <a:endParaRPr lang="en-US" dirty="0"/>
          </a:p>
        </p:txBody>
      </p:sp>
      <p:sp>
        <p:nvSpPr>
          <p:cNvPr id="12" name="Content Placeholder 11"/>
          <p:cNvSpPr>
            <a:spLocks noGrp="1"/>
          </p:cNvSpPr>
          <p:nvPr>
            <p:ph idx="1"/>
          </p:nvPr>
        </p:nvSpPr>
        <p:spPr>
          <a:xfrm>
            <a:off x="457200" y="1295400"/>
            <a:ext cx="5486400" cy="4830763"/>
          </a:xfrm>
        </p:spPr>
        <p:txBody>
          <a:bodyPr/>
          <a:lstStyle/>
          <a:p>
            <a:pPr>
              <a:buNone/>
            </a:pPr>
            <a:r>
              <a:rPr lang="en-US" dirty="0" smtClean="0"/>
              <a:t>	Described by a number of qualities</a:t>
            </a:r>
          </a:p>
          <a:p>
            <a:pPr lvl="1"/>
            <a:r>
              <a:rPr lang="en-US" dirty="0" smtClean="0"/>
              <a:t>Hue: base color (e.g., red)</a:t>
            </a:r>
          </a:p>
          <a:p>
            <a:pPr lvl="1"/>
            <a:endParaRPr lang="en-US" dirty="0" smtClean="0"/>
          </a:p>
          <a:p>
            <a:pPr lvl="1"/>
            <a:r>
              <a:rPr lang="en-US" dirty="0" smtClean="0"/>
              <a:t>Value: lightness or darkness</a:t>
            </a:r>
          </a:p>
          <a:p>
            <a:pPr marL="457200" lvl="1" indent="0">
              <a:buNone/>
            </a:pPr>
            <a:endParaRPr lang="en-US" dirty="0" smtClean="0"/>
          </a:p>
          <a:p>
            <a:pPr lvl="1"/>
            <a:r>
              <a:rPr lang="en-US" dirty="0" smtClean="0"/>
              <a:t>Saturation: purity or intensity relative to gray</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219200"/>
            <a:ext cx="23431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867025"/>
            <a:ext cx="2790825" cy="257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399" y="3933825"/>
            <a:ext cx="2790825" cy="257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398" y="5381625"/>
            <a:ext cx="2790825" cy="257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937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152400" y="3738027"/>
            <a:ext cx="4114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buClr>
                <a:schemeClr val="tx1"/>
              </a:buClr>
            </a:pPr>
            <a:r>
              <a:rPr lang="en-US" sz="3200" dirty="0" smtClean="0"/>
              <a:t>Cool </a:t>
            </a:r>
            <a:r>
              <a:rPr lang="en-US" sz="3200" dirty="0"/>
              <a:t>Colors</a:t>
            </a:r>
          </a:p>
          <a:p>
            <a:pPr lvl="1" algn="ctr">
              <a:spcBef>
                <a:spcPct val="50000"/>
              </a:spcBef>
              <a:buClr>
                <a:schemeClr val="tx1"/>
              </a:buClr>
            </a:pPr>
            <a:r>
              <a:rPr lang="en-US" sz="2400" dirty="0"/>
              <a:t>Blues, purples, greens</a:t>
            </a:r>
          </a:p>
        </p:txBody>
      </p:sp>
      <p:sp>
        <p:nvSpPr>
          <p:cNvPr id="12292"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002060"/>
                </a:solidFill>
              </a:rPr>
              <a:t>Color Temperature</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0"/>
            <a:ext cx="8455086" cy="2054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a:spLocks noChangeArrowheads="1"/>
          </p:cNvSpPr>
          <p:nvPr/>
        </p:nvSpPr>
        <p:spPr bwMode="auto">
          <a:xfrm>
            <a:off x="4662671" y="3738027"/>
            <a:ext cx="4114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buClr>
                <a:schemeClr val="tx1"/>
              </a:buClr>
            </a:pPr>
            <a:r>
              <a:rPr lang="en-US" sz="3200" dirty="0"/>
              <a:t>Warm Colors</a:t>
            </a:r>
          </a:p>
          <a:p>
            <a:pPr lvl="1" algn="ctr">
              <a:spcBef>
                <a:spcPct val="50000"/>
              </a:spcBef>
              <a:buClr>
                <a:schemeClr val="tx1"/>
              </a:buClr>
            </a:pPr>
            <a:r>
              <a:rPr lang="en-US" sz="2400" dirty="0"/>
              <a:t>Reds, oranges, </a:t>
            </a:r>
            <a:r>
              <a:rPr lang="en-US" sz="2400" dirty="0" smtClean="0"/>
              <a:t>yellows</a:t>
            </a:r>
            <a:endParaRPr lang="en-US" sz="2400" dirty="0"/>
          </a:p>
        </p:txBody>
      </p:sp>
      <p:sp>
        <p:nvSpPr>
          <p:cNvPr id="14" name="TextBox 13"/>
          <p:cNvSpPr txBox="1"/>
          <p:nvPr/>
        </p:nvSpPr>
        <p:spPr>
          <a:xfrm>
            <a:off x="7007286" y="3542184"/>
            <a:ext cx="1752600" cy="230832"/>
          </a:xfrm>
          <a:prstGeom prst="rect">
            <a:avLst/>
          </a:prstGeom>
          <a:noFill/>
        </p:spPr>
        <p:txBody>
          <a:bodyPr wrap="square" rtlCol="0">
            <a:spAutoFit/>
          </a:bodyPr>
          <a:lstStyle/>
          <a:p>
            <a:r>
              <a:rPr lang="en-US" sz="900" dirty="0" smtClean="0"/>
              <a:t>Image courtesy Autodesk, Inc.</a:t>
            </a:r>
            <a:endParaRPr lang="en-US" sz="900" dirty="0"/>
          </a:p>
        </p:txBody>
      </p:sp>
    </p:spTree>
    <p:extLst>
      <p:ext uri="{BB962C8B-B14F-4D97-AF65-F5344CB8AC3E}">
        <p14:creationId xmlns:p14="http://schemas.microsoft.com/office/powerpoint/2010/main" val="3894451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Color</a:t>
            </a:r>
            <a:endParaRPr lang="en-US" dirty="0"/>
          </a:p>
        </p:txBody>
      </p:sp>
      <p:sp>
        <p:nvSpPr>
          <p:cNvPr id="12" name="Content Placeholder 11"/>
          <p:cNvSpPr>
            <a:spLocks noGrp="1"/>
          </p:cNvSpPr>
          <p:nvPr>
            <p:ph idx="1"/>
          </p:nvPr>
        </p:nvSpPr>
        <p:spPr>
          <a:xfrm>
            <a:off x="457200" y="1295400"/>
            <a:ext cx="8305800" cy="4830763"/>
          </a:xfrm>
        </p:spPr>
        <p:txBody>
          <a:bodyPr/>
          <a:lstStyle/>
          <a:p>
            <a:r>
              <a:rPr lang="en-US" dirty="0" smtClean="0"/>
              <a:t>Color has an immediate and profound effect on a design</a:t>
            </a:r>
          </a:p>
        </p:txBody>
      </p:sp>
      <p:pic>
        <p:nvPicPr>
          <p:cNvPr id="6148" name="Picture 4" descr="C:\Users\dcalvin\AppData\Local\Microsoft\Windows\Temporary Internet Files\Content.IE5\1YAU3HKI\MP900438864[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33883" r="15934"/>
          <a:stretch/>
        </p:blipFill>
        <p:spPr bwMode="auto">
          <a:xfrm>
            <a:off x="685800" y="2362200"/>
            <a:ext cx="3212124" cy="4200144"/>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dcalvin\AppData\Local\Microsoft\Windows\Temporary Internet Files\Content.IE5\1YAU3HKI\MP900437319[1].jp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897924" y="2627276"/>
            <a:ext cx="4890218" cy="366999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8"/>
          <p:cNvSpPr txBox="1">
            <a:spLocks noChangeArrowheads="1"/>
          </p:cNvSpPr>
          <p:nvPr/>
        </p:nvSpPr>
        <p:spPr bwMode="auto">
          <a:xfrm>
            <a:off x="6705600" y="50292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
        <p:nvSpPr>
          <p:cNvPr id="15" name="TextBox 8"/>
          <p:cNvSpPr txBox="1">
            <a:spLocks noChangeArrowheads="1"/>
          </p:cNvSpPr>
          <p:nvPr/>
        </p:nvSpPr>
        <p:spPr bwMode="auto">
          <a:xfrm>
            <a:off x="977673" y="6454394"/>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Tree>
    <p:extLst>
      <p:ext uri="{BB962C8B-B14F-4D97-AF65-F5344CB8AC3E}">
        <p14:creationId xmlns:p14="http://schemas.microsoft.com/office/powerpoint/2010/main" val="1925231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Value</a:t>
            </a:r>
            <a:endParaRPr lang="en-US" dirty="0"/>
          </a:p>
        </p:txBody>
      </p:sp>
      <p:sp>
        <p:nvSpPr>
          <p:cNvPr id="12" name="Content Placeholder 11"/>
          <p:cNvSpPr>
            <a:spLocks noGrp="1"/>
          </p:cNvSpPr>
          <p:nvPr>
            <p:ph idx="1"/>
          </p:nvPr>
        </p:nvSpPr>
        <p:spPr>
          <a:xfrm>
            <a:off x="457200" y="1295400"/>
            <a:ext cx="8229600" cy="4830763"/>
          </a:xfrm>
        </p:spPr>
        <p:txBody>
          <a:bodyPr/>
          <a:lstStyle/>
          <a:p>
            <a:r>
              <a:rPr lang="en-US" dirty="0" smtClean="0"/>
              <a:t>Relative lightness or darkness of a color, object, or shape</a:t>
            </a:r>
          </a:p>
        </p:txBody>
      </p:sp>
      <p:pic>
        <p:nvPicPr>
          <p:cNvPr id="25" name="Picture 6" descr="C:\Users\dcalvin\AppData\Local\Microsoft\Windows\Temporary Internet Files\Content.IE5\5BE0LA8V\MP900314273[1].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09600" y="2890013"/>
            <a:ext cx="2660319" cy="312978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dcalvin\AppData\Local\Microsoft\Windows\Temporary Internet Files\Content.IE5\5BE0LA8V\MP900314273[1].jpg"/>
          <p:cNvPicPr>
            <a:picLocks noChangeAspect="1" noChangeArrowheads="1"/>
          </p:cNvPicPr>
          <p:nvPr/>
        </p:nvPicPr>
        <p:blipFill>
          <a:blip r:embed="rId5" cstate="print">
            <a:extLst>
              <a:ext uri="{BEBA8EAE-BF5A-486C-A8C5-ECC9F3942E4B}">
                <a14:imgProps xmlns:a14="http://schemas.microsoft.com/office/drawing/2010/main">
                  <a14:imgLayer r:embed="rId4">
                    <a14:imgEffect>
                      <a14:saturation sat="33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324600" y="3048000"/>
            <a:ext cx="252603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Users\dcalvin\AppData\Local\Microsoft\Windows\Temporary Internet Files\Content.IE5\5BE0LA8V\MP900314273[1].jpg"/>
          <p:cNvPicPr>
            <a:picLocks noChangeAspect="1" noChangeArrowheads="1"/>
          </p:cNvPicPr>
          <p:nvPr/>
        </p:nvPicPr>
        <p:blipFill>
          <a:blip r:embed="rId6" cstate="print">
            <a:extLst>
              <a:ext uri="{BEBA8EAE-BF5A-486C-A8C5-ECC9F3942E4B}">
                <a14:imgProps xmlns:a14="http://schemas.microsoft.com/office/drawing/2010/main">
                  <a14:imgLayer r:embed="rId4">
                    <a14:imgEffect>
                      <a14:saturation sat="66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581400" y="3124200"/>
            <a:ext cx="2526030" cy="29718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8"/>
          <p:cNvSpPr txBox="1">
            <a:spLocks noChangeArrowheads="1"/>
          </p:cNvSpPr>
          <p:nvPr/>
        </p:nvSpPr>
        <p:spPr bwMode="auto">
          <a:xfrm>
            <a:off x="7696200" y="6636296"/>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Tree>
    <p:extLst>
      <p:ext uri="{BB962C8B-B14F-4D97-AF65-F5344CB8AC3E}">
        <p14:creationId xmlns:p14="http://schemas.microsoft.com/office/powerpoint/2010/main" val="1576889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Value</a:t>
            </a:r>
            <a:endParaRPr lang="en-US" dirty="0"/>
          </a:p>
        </p:txBody>
      </p:sp>
      <p:sp>
        <p:nvSpPr>
          <p:cNvPr id="12" name="Content Placeholder 11"/>
          <p:cNvSpPr>
            <a:spLocks noGrp="1"/>
          </p:cNvSpPr>
          <p:nvPr>
            <p:ph idx="1"/>
          </p:nvPr>
        </p:nvSpPr>
        <p:spPr>
          <a:xfrm>
            <a:off x="457200" y="1295400"/>
            <a:ext cx="8229600" cy="4830763"/>
          </a:xfrm>
        </p:spPr>
        <p:txBody>
          <a:bodyPr/>
          <a:lstStyle/>
          <a:p>
            <a:r>
              <a:rPr lang="en-US" dirty="0"/>
              <a:t>Allows us to perceive shapes and the illusion of 3D objects on a 2D surface</a:t>
            </a:r>
          </a:p>
          <a:p>
            <a:endParaRPr lang="en-US" dirty="0" smtClean="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9531" y="2438400"/>
            <a:ext cx="5470994" cy="4099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400801" y="6320892"/>
            <a:ext cx="1752600" cy="230832"/>
          </a:xfrm>
          <a:prstGeom prst="rect">
            <a:avLst/>
          </a:prstGeom>
          <a:noFill/>
        </p:spPr>
        <p:txBody>
          <a:bodyPr wrap="square" rtlCol="0">
            <a:spAutoFit/>
          </a:bodyPr>
          <a:lstStyle/>
          <a:p>
            <a:r>
              <a:rPr lang="en-US" sz="900" dirty="0" smtClean="0"/>
              <a:t>Image courtesy Autodesk, Inc.</a:t>
            </a:r>
            <a:endParaRPr lang="en-US" sz="900" dirty="0"/>
          </a:p>
        </p:txBody>
      </p:sp>
    </p:spTree>
    <p:extLst>
      <p:ext uri="{BB962C8B-B14F-4D97-AF65-F5344CB8AC3E}">
        <p14:creationId xmlns:p14="http://schemas.microsoft.com/office/powerpoint/2010/main" val="1636635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Shape</a:t>
            </a:r>
            <a:endParaRPr lang="en-US" dirty="0"/>
          </a:p>
        </p:txBody>
      </p:sp>
      <p:sp>
        <p:nvSpPr>
          <p:cNvPr id="12" name="Content Placeholder 11"/>
          <p:cNvSpPr>
            <a:spLocks noGrp="1"/>
          </p:cNvSpPr>
          <p:nvPr>
            <p:ph idx="1"/>
          </p:nvPr>
        </p:nvSpPr>
        <p:spPr>
          <a:xfrm>
            <a:off x="457200" y="1295400"/>
            <a:ext cx="8229600" cy="4830763"/>
          </a:xfrm>
        </p:spPr>
        <p:txBody>
          <a:bodyPr/>
          <a:lstStyle/>
          <a:p>
            <a:r>
              <a:rPr lang="en-US" dirty="0" smtClean="0"/>
              <a:t>A 2D area enclosed by lines or curves</a:t>
            </a:r>
          </a:p>
          <a:p>
            <a:r>
              <a:rPr lang="en-US" dirty="0" smtClean="0"/>
              <a:t>Types</a:t>
            </a:r>
          </a:p>
          <a:p>
            <a:pPr lvl="1"/>
            <a:r>
              <a:rPr lang="en-US" dirty="0" smtClean="0"/>
              <a:t>Geometric: square, circle, triangle</a:t>
            </a:r>
          </a:p>
          <a:p>
            <a:pPr lvl="1"/>
            <a:r>
              <a:rPr lang="en-US" dirty="0" smtClean="0"/>
              <a:t>Mechanical: simple shapes made of straight and curved lines</a:t>
            </a:r>
          </a:p>
          <a:p>
            <a:pPr lvl="1"/>
            <a:r>
              <a:rPr lang="en-US" dirty="0" smtClean="0"/>
              <a:t>Organic: natural or simulating nature</a:t>
            </a:r>
            <a:endParaRPr lang="en-US" dirty="0"/>
          </a:p>
          <a:p>
            <a:endParaRPr lang="en-US" dirty="0" smtClean="0"/>
          </a:p>
        </p:txBody>
      </p:sp>
      <p:sp>
        <p:nvSpPr>
          <p:cNvPr id="9" name="TextBox 8"/>
          <p:cNvSpPr txBox="1"/>
          <p:nvPr/>
        </p:nvSpPr>
        <p:spPr>
          <a:xfrm>
            <a:off x="6629400" y="4467008"/>
            <a:ext cx="1752600" cy="215444"/>
          </a:xfrm>
          <a:prstGeom prst="rect">
            <a:avLst/>
          </a:prstGeom>
          <a:noFill/>
        </p:spPr>
        <p:txBody>
          <a:bodyPr wrap="square" rtlCol="0">
            <a:spAutoFit/>
          </a:bodyPr>
          <a:lstStyle/>
          <a:p>
            <a:r>
              <a:rPr lang="en-US" sz="800" dirty="0" smtClean="0"/>
              <a:t>Image courtesy Autodesk, Inc.</a:t>
            </a:r>
            <a:endParaRPr lang="en-US" sz="800" dirty="0"/>
          </a:p>
        </p:txBody>
      </p:sp>
      <p:sp>
        <p:nvSpPr>
          <p:cNvPr id="2" name="TextBox 1"/>
          <p:cNvSpPr txBox="1"/>
          <p:nvPr/>
        </p:nvSpPr>
        <p:spPr>
          <a:xfrm>
            <a:off x="5410200" y="4508956"/>
            <a:ext cx="904389" cy="215444"/>
          </a:xfrm>
          <a:prstGeom prst="rect">
            <a:avLst/>
          </a:prstGeom>
          <a:noFill/>
        </p:spPr>
        <p:txBody>
          <a:bodyPr wrap="square" rtlCol="0">
            <a:spAutoFit/>
          </a:bodyPr>
          <a:lstStyle/>
          <a:p>
            <a:r>
              <a:rPr lang="en-US" sz="800" dirty="0" smtClean="0"/>
              <a:t>Microsoft clipart</a:t>
            </a:r>
            <a:endParaRPr lang="en-US" sz="800" dirty="0"/>
          </a:p>
        </p:txBody>
      </p:sp>
      <p:sp>
        <p:nvSpPr>
          <p:cNvPr id="8" name="TextBox 7"/>
          <p:cNvSpPr txBox="1"/>
          <p:nvPr/>
        </p:nvSpPr>
        <p:spPr>
          <a:xfrm>
            <a:off x="385175" y="4574730"/>
            <a:ext cx="1752600" cy="215444"/>
          </a:xfrm>
          <a:prstGeom prst="rect">
            <a:avLst/>
          </a:prstGeom>
          <a:noFill/>
        </p:spPr>
        <p:txBody>
          <a:bodyPr wrap="square" rtlCol="0">
            <a:spAutoFit/>
          </a:bodyPr>
          <a:lstStyle/>
          <a:p>
            <a:r>
              <a:rPr lang="en-US" sz="800" dirty="0" smtClean="0"/>
              <a:t>Image courtesy Autodesk, Inc.</a:t>
            </a:r>
            <a:endParaRPr lang="en-US" sz="800" dirty="0"/>
          </a:p>
        </p:txBody>
      </p:sp>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6593" b="50000"/>
          <a:stretch/>
        </p:blipFill>
        <p:spPr bwMode="auto">
          <a:xfrm>
            <a:off x="325678" y="4508612"/>
            <a:ext cx="2997444"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0278" y="4513739"/>
            <a:ext cx="2168045" cy="18870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descr="C:\Users\dcalvin\AppData\Local\Microsoft\Windows\Temporary Internet Files\Content.IE5\1YAU3HKI\MP90030300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8478" y="4574730"/>
            <a:ext cx="2559911" cy="18260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11478" y="6431163"/>
            <a:ext cx="1447800" cy="369332"/>
          </a:xfrm>
          <a:prstGeom prst="rect">
            <a:avLst/>
          </a:prstGeom>
          <a:noFill/>
        </p:spPr>
        <p:txBody>
          <a:bodyPr wrap="square" rtlCol="0">
            <a:spAutoFit/>
          </a:bodyPr>
          <a:lstStyle/>
          <a:p>
            <a:r>
              <a:rPr lang="en-US" dirty="0" smtClean="0"/>
              <a:t>Geometric</a:t>
            </a:r>
            <a:endParaRPr lang="en-US" dirty="0"/>
          </a:p>
        </p:txBody>
      </p:sp>
      <p:sp>
        <p:nvSpPr>
          <p:cNvPr id="13" name="TextBox 12"/>
          <p:cNvSpPr txBox="1"/>
          <p:nvPr/>
        </p:nvSpPr>
        <p:spPr>
          <a:xfrm>
            <a:off x="4135678" y="6395673"/>
            <a:ext cx="1447800" cy="369332"/>
          </a:xfrm>
          <a:prstGeom prst="rect">
            <a:avLst/>
          </a:prstGeom>
          <a:noFill/>
        </p:spPr>
        <p:txBody>
          <a:bodyPr wrap="square" rtlCol="0">
            <a:spAutoFit/>
          </a:bodyPr>
          <a:lstStyle/>
          <a:p>
            <a:r>
              <a:rPr lang="en-US" dirty="0" smtClean="0"/>
              <a:t>Mechanical</a:t>
            </a:r>
            <a:endParaRPr lang="en-US" dirty="0"/>
          </a:p>
        </p:txBody>
      </p:sp>
      <p:sp>
        <p:nvSpPr>
          <p:cNvPr id="14" name="TextBox 13"/>
          <p:cNvSpPr txBox="1"/>
          <p:nvPr/>
        </p:nvSpPr>
        <p:spPr>
          <a:xfrm>
            <a:off x="7183678" y="6354608"/>
            <a:ext cx="1447800" cy="369332"/>
          </a:xfrm>
          <a:prstGeom prst="rect">
            <a:avLst/>
          </a:prstGeom>
          <a:noFill/>
        </p:spPr>
        <p:txBody>
          <a:bodyPr wrap="square" rtlCol="0">
            <a:spAutoFit/>
          </a:bodyPr>
          <a:lstStyle/>
          <a:p>
            <a:r>
              <a:rPr lang="en-US" dirty="0" smtClean="0"/>
              <a:t>Organic</a:t>
            </a:r>
            <a:endParaRPr lang="en-US" dirty="0"/>
          </a:p>
        </p:txBody>
      </p:sp>
    </p:spTree>
    <p:extLst>
      <p:ext uri="{BB962C8B-B14F-4D97-AF65-F5344CB8AC3E}">
        <p14:creationId xmlns:p14="http://schemas.microsoft.com/office/powerpoint/2010/main" val="3486843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a:t>
            </a:r>
            <a:endParaRPr lang="en-US"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775" y="933450"/>
            <a:ext cx="6648450"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661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Form</a:t>
            </a:r>
            <a:endParaRPr lang="en-US" dirty="0"/>
          </a:p>
        </p:txBody>
      </p:sp>
      <p:sp>
        <p:nvSpPr>
          <p:cNvPr id="12" name="Content Placeholder 11"/>
          <p:cNvSpPr>
            <a:spLocks noGrp="1"/>
          </p:cNvSpPr>
          <p:nvPr>
            <p:ph idx="1"/>
          </p:nvPr>
        </p:nvSpPr>
        <p:spPr>
          <a:xfrm>
            <a:off x="457200" y="1295400"/>
            <a:ext cx="8229600" cy="4830763"/>
          </a:xfrm>
        </p:spPr>
        <p:txBody>
          <a:bodyPr/>
          <a:lstStyle/>
          <a:p>
            <a:r>
              <a:rPr lang="en-US" dirty="0" smtClean="0"/>
              <a:t>A 3D volume or solid</a:t>
            </a:r>
          </a:p>
          <a:p>
            <a:r>
              <a:rPr lang="en-US" dirty="0" smtClean="0"/>
              <a:t>Often implied on a 2D surface by careful use of value</a:t>
            </a:r>
          </a:p>
        </p:txBody>
      </p:sp>
      <p:sp>
        <p:nvSpPr>
          <p:cNvPr id="9" name="TextBox 8"/>
          <p:cNvSpPr txBox="1"/>
          <p:nvPr/>
        </p:nvSpPr>
        <p:spPr>
          <a:xfrm>
            <a:off x="6400800" y="5380575"/>
            <a:ext cx="1752600" cy="230832"/>
          </a:xfrm>
          <a:prstGeom prst="rect">
            <a:avLst/>
          </a:prstGeom>
          <a:noFill/>
        </p:spPr>
        <p:txBody>
          <a:bodyPr wrap="square" rtlCol="0">
            <a:spAutoFit/>
          </a:bodyPr>
          <a:lstStyle/>
          <a:p>
            <a:r>
              <a:rPr lang="en-US" sz="900" dirty="0" smtClean="0"/>
              <a:t>Image courtesy Autodesk, Inc.</a:t>
            </a:r>
            <a:endParaRPr lang="en-US" sz="900"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623" y="3429000"/>
            <a:ext cx="7418754" cy="195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0300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002060"/>
                </a:solidFill>
              </a:rPr>
              <a:t>Form</a:t>
            </a:r>
          </a:p>
        </p:txBody>
      </p:sp>
      <p:pic>
        <p:nvPicPr>
          <p:cNvPr id="15363" name="Picture 4" descr="iStock_000002684335XSmall shanghai.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436" y="1295400"/>
            <a:ext cx="27622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6"/>
          <p:cNvSpPr>
            <a:spLocks noChangeArrowheads="1"/>
          </p:cNvSpPr>
          <p:nvPr/>
        </p:nvSpPr>
        <p:spPr bwMode="auto">
          <a:xfrm>
            <a:off x="2155836" y="12954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©iStockphoto.com </a:t>
            </a:r>
          </a:p>
        </p:txBody>
      </p:sp>
      <p:sp>
        <p:nvSpPr>
          <p:cNvPr id="15365" name="TextBox 7"/>
          <p:cNvSpPr txBox="1">
            <a:spLocks noChangeArrowheads="1"/>
          </p:cNvSpPr>
          <p:nvPr/>
        </p:nvSpPr>
        <p:spPr bwMode="auto">
          <a:xfrm>
            <a:off x="403236" y="5410200"/>
            <a:ext cx="3200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Oriental Pearl Tower Shanghai</a:t>
            </a:r>
          </a:p>
          <a:p>
            <a:pPr eaLnBrk="1" hangingPunct="1"/>
            <a:r>
              <a:rPr lang="en-US" sz="1600" dirty="0"/>
              <a:t>Architect: Jiang </a:t>
            </a:r>
            <a:r>
              <a:rPr lang="en-US" sz="1600" dirty="0" err="1"/>
              <a:t>Huan</a:t>
            </a:r>
            <a:r>
              <a:rPr lang="en-US" sz="1600" dirty="0"/>
              <a:t> Cheng, Shanghai Modern Architectural Design, Co.</a:t>
            </a:r>
          </a:p>
        </p:txBody>
      </p:sp>
      <p:pic>
        <p:nvPicPr>
          <p:cNvPr id="12292" name="Picture 4" descr="C:\Users\dcalvin\AppData\Local\Microsoft\Windows\Temporary Internet Files\Content.IE5\5BE0LA8V\MP90040079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3636" y="1329804"/>
            <a:ext cx="5137129" cy="410970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798656" y="5257800"/>
            <a:ext cx="942109" cy="215444"/>
          </a:xfrm>
          <a:prstGeom prst="rect">
            <a:avLst/>
          </a:prstGeom>
          <a:noFill/>
        </p:spPr>
        <p:txBody>
          <a:bodyPr wrap="square" rtlCol="0">
            <a:spAutoFit/>
          </a:bodyPr>
          <a:lstStyle/>
          <a:p>
            <a:r>
              <a:rPr lang="en-US" sz="800" dirty="0" smtClean="0"/>
              <a:t>Microsoft clipart</a:t>
            </a:r>
            <a:endParaRPr lang="en-US" sz="800" dirty="0"/>
          </a:p>
        </p:txBody>
      </p:sp>
      <p:sp>
        <p:nvSpPr>
          <p:cNvPr id="14" name="TextBox 7"/>
          <p:cNvSpPr txBox="1">
            <a:spLocks noChangeArrowheads="1"/>
          </p:cNvSpPr>
          <p:nvPr/>
        </p:nvSpPr>
        <p:spPr bwMode="auto">
          <a:xfrm>
            <a:off x="3624418" y="5439508"/>
            <a:ext cx="320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t>Ancient Egyptian Pyramids</a:t>
            </a:r>
            <a:endParaRPr lang="en-US" sz="1600" dirty="0"/>
          </a:p>
        </p:txBody>
      </p:sp>
    </p:spTree>
    <p:extLst>
      <p:ext uri="{BB962C8B-B14F-4D97-AF65-F5344CB8AC3E}">
        <p14:creationId xmlns:p14="http://schemas.microsoft.com/office/powerpoint/2010/main" val="2382906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Space</a:t>
            </a:r>
            <a:endParaRPr lang="en-US" dirty="0"/>
          </a:p>
        </p:txBody>
      </p:sp>
      <p:sp>
        <p:nvSpPr>
          <p:cNvPr id="12" name="Content Placeholder 11"/>
          <p:cNvSpPr>
            <a:spLocks noGrp="1"/>
          </p:cNvSpPr>
          <p:nvPr>
            <p:ph idx="1"/>
          </p:nvPr>
        </p:nvSpPr>
        <p:spPr>
          <a:xfrm>
            <a:off x="457200" y="1295400"/>
            <a:ext cx="8229600" cy="4830763"/>
          </a:xfrm>
        </p:spPr>
        <p:txBody>
          <a:bodyPr/>
          <a:lstStyle/>
          <a:p>
            <a:r>
              <a:rPr lang="en-US" dirty="0" smtClean="0"/>
              <a:t>Areas between and around parts of an image or the implied depth in that image</a:t>
            </a:r>
          </a:p>
          <a:p>
            <a:r>
              <a:rPr lang="en-US" dirty="0" smtClean="0"/>
              <a:t>Types</a:t>
            </a:r>
          </a:p>
          <a:p>
            <a:pPr lvl="1"/>
            <a:r>
              <a:rPr lang="en-US" dirty="0" smtClean="0"/>
              <a:t>Positive</a:t>
            </a:r>
          </a:p>
          <a:p>
            <a:pPr lvl="1"/>
            <a:r>
              <a:rPr lang="en-US" dirty="0" smtClean="0"/>
              <a:t>Negative</a:t>
            </a:r>
          </a:p>
        </p:txBody>
      </p:sp>
      <p:sp>
        <p:nvSpPr>
          <p:cNvPr id="9" name="TextBox 8"/>
          <p:cNvSpPr txBox="1"/>
          <p:nvPr/>
        </p:nvSpPr>
        <p:spPr>
          <a:xfrm>
            <a:off x="7197437" y="6168440"/>
            <a:ext cx="1752600" cy="230832"/>
          </a:xfrm>
          <a:prstGeom prst="rect">
            <a:avLst/>
          </a:prstGeom>
          <a:noFill/>
        </p:spPr>
        <p:txBody>
          <a:bodyPr wrap="square" rtlCol="0">
            <a:spAutoFit/>
          </a:bodyPr>
          <a:lstStyle/>
          <a:p>
            <a:r>
              <a:rPr lang="en-US" sz="900" dirty="0" smtClean="0"/>
              <a:t>Image courtesy Autodesk, Inc.</a:t>
            </a:r>
            <a:endParaRPr lang="en-US" sz="900" dirty="0"/>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4754" y="2959891"/>
            <a:ext cx="2868294" cy="161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8164" y="4571998"/>
            <a:ext cx="2660737" cy="1596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8901" y="4546946"/>
            <a:ext cx="2872322" cy="161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descr="iStock_000004013899XSmall.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3964" y="4571998"/>
            <a:ext cx="2527298" cy="167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1668749" y="6251764"/>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800"/>
              <a:t>©iStockphoto.com </a:t>
            </a:r>
          </a:p>
        </p:txBody>
      </p:sp>
    </p:spTree>
    <p:extLst>
      <p:ext uri="{BB962C8B-B14F-4D97-AF65-F5344CB8AC3E}">
        <p14:creationId xmlns:p14="http://schemas.microsoft.com/office/powerpoint/2010/main" val="3921602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Design </a:t>
            </a:r>
            <a:r>
              <a:rPr lang="en-US" dirty="0" smtClean="0"/>
              <a:t>Elements</a:t>
            </a:r>
            <a:endParaRPr lang="en-US" dirty="0"/>
          </a:p>
        </p:txBody>
      </p:sp>
      <p:sp>
        <p:nvSpPr>
          <p:cNvPr id="3" name="Content Placeholder 2"/>
          <p:cNvSpPr>
            <a:spLocks noGrp="1"/>
          </p:cNvSpPr>
          <p:nvPr>
            <p:ph idx="1"/>
          </p:nvPr>
        </p:nvSpPr>
        <p:spPr/>
        <p:txBody>
          <a:bodyPr/>
          <a:lstStyle/>
          <a:p>
            <a:pPr>
              <a:buNone/>
            </a:pPr>
            <a:r>
              <a:rPr lang="en-US" dirty="0" smtClean="0"/>
              <a:t>	Eight </a:t>
            </a:r>
            <a:r>
              <a:rPr lang="en-US" dirty="0"/>
              <a:t>integral components used in the creation of a design: </a:t>
            </a:r>
          </a:p>
          <a:p>
            <a:endParaRPr lang="en-US" dirty="0"/>
          </a:p>
        </p:txBody>
      </p:sp>
      <p:sp>
        <p:nvSpPr>
          <p:cNvPr id="4" name="Text Box 4"/>
          <p:cNvSpPr txBox="1">
            <a:spLocks noChangeArrowheads="1"/>
          </p:cNvSpPr>
          <p:nvPr/>
        </p:nvSpPr>
        <p:spPr bwMode="auto">
          <a:xfrm>
            <a:off x="1524000" y="2544417"/>
            <a:ext cx="24733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Arial" charset="0"/>
                <a:cs typeface="Arial" charset="0"/>
              </a:defRPr>
            </a:lvl1pPr>
            <a:lvl2pPr marL="742950" indent="-285750">
              <a:defRPr sz="3800" b="1">
                <a:solidFill>
                  <a:srgbClr val="003399"/>
                </a:solidFill>
                <a:latin typeface="Arial" charset="0"/>
                <a:cs typeface="Arial" charset="0"/>
              </a:defRPr>
            </a:lvl2pPr>
            <a:lvl3pPr marL="1143000" indent="-228600">
              <a:defRPr sz="3800" b="1">
                <a:solidFill>
                  <a:srgbClr val="003399"/>
                </a:solidFill>
                <a:latin typeface="Arial" charset="0"/>
                <a:cs typeface="Arial" charset="0"/>
              </a:defRPr>
            </a:lvl3pPr>
            <a:lvl4pPr marL="1600200" indent="-228600">
              <a:defRPr sz="3800" b="1">
                <a:solidFill>
                  <a:srgbClr val="003399"/>
                </a:solidFill>
                <a:latin typeface="Arial" charset="0"/>
                <a:cs typeface="Arial" charset="0"/>
              </a:defRPr>
            </a:lvl4pPr>
            <a:lvl5pPr marL="2057400" indent="-228600">
              <a:defRPr sz="3800" b="1">
                <a:solidFill>
                  <a:srgbClr val="003399"/>
                </a:solidFill>
                <a:latin typeface="Arial" charset="0"/>
                <a:cs typeface="Arial" charset="0"/>
              </a:defRPr>
            </a:lvl5pPr>
            <a:lvl6pPr marL="2514600" indent="-228600" eaLnBrk="0" fontAlgn="base" hangingPunct="0">
              <a:spcBef>
                <a:spcPct val="0"/>
              </a:spcBef>
              <a:spcAft>
                <a:spcPct val="0"/>
              </a:spcAft>
              <a:defRPr sz="3800" b="1">
                <a:solidFill>
                  <a:srgbClr val="003399"/>
                </a:solidFill>
                <a:latin typeface="Arial" charset="0"/>
                <a:cs typeface="Arial" charset="0"/>
              </a:defRPr>
            </a:lvl6pPr>
            <a:lvl7pPr marL="2971800" indent="-228600" eaLnBrk="0" fontAlgn="base" hangingPunct="0">
              <a:spcBef>
                <a:spcPct val="0"/>
              </a:spcBef>
              <a:spcAft>
                <a:spcPct val="0"/>
              </a:spcAft>
              <a:defRPr sz="3800" b="1">
                <a:solidFill>
                  <a:srgbClr val="003399"/>
                </a:solidFill>
                <a:latin typeface="Arial" charset="0"/>
                <a:cs typeface="Arial" charset="0"/>
              </a:defRPr>
            </a:lvl7pPr>
            <a:lvl8pPr marL="3429000" indent="-228600" eaLnBrk="0" fontAlgn="base" hangingPunct="0">
              <a:spcBef>
                <a:spcPct val="0"/>
              </a:spcBef>
              <a:spcAft>
                <a:spcPct val="0"/>
              </a:spcAft>
              <a:defRPr sz="3800" b="1">
                <a:solidFill>
                  <a:srgbClr val="003399"/>
                </a:solidFill>
                <a:latin typeface="Arial" charset="0"/>
                <a:cs typeface="Arial" charset="0"/>
              </a:defRPr>
            </a:lvl8pPr>
            <a:lvl9pPr marL="3886200" indent="-228600" eaLnBrk="0" fontAlgn="base" hangingPunct="0">
              <a:spcBef>
                <a:spcPct val="0"/>
              </a:spcBef>
              <a:spcAft>
                <a:spcPct val="0"/>
              </a:spcAft>
              <a:defRPr sz="3800" b="1">
                <a:solidFill>
                  <a:srgbClr val="003399"/>
                </a:solidFill>
                <a:latin typeface="Arial" charset="0"/>
                <a:cs typeface="Arial" charset="0"/>
              </a:defRPr>
            </a:lvl9pPr>
          </a:lstStyle>
          <a:p>
            <a:pPr>
              <a:spcBef>
                <a:spcPct val="50000"/>
              </a:spcBef>
              <a:buFontTx/>
              <a:buChar char="•"/>
            </a:pPr>
            <a:r>
              <a:rPr lang="en-US" sz="2800" b="0" dirty="0" smtClean="0">
                <a:solidFill>
                  <a:schemeClr val="tx1"/>
                </a:solidFill>
              </a:rPr>
              <a:t>Point</a:t>
            </a:r>
          </a:p>
          <a:p>
            <a:pPr>
              <a:spcBef>
                <a:spcPct val="50000"/>
              </a:spcBef>
              <a:buFontTx/>
              <a:buChar char="•"/>
            </a:pPr>
            <a:r>
              <a:rPr lang="en-US" sz="2800" b="0" dirty="0" smtClean="0">
                <a:solidFill>
                  <a:schemeClr val="tx1"/>
                </a:solidFill>
              </a:rPr>
              <a:t>Line</a:t>
            </a:r>
            <a:endParaRPr lang="en-US" sz="2800" b="0" dirty="0">
              <a:solidFill>
                <a:schemeClr val="tx1"/>
              </a:solidFill>
            </a:endParaRPr>
          </a:p>
          <a:p>
            <a:pPr>
              <a:spcBef>
                <a:spcPct val="50000"/>
              </a:spcBef>
              <a:buFontTx/>
              <a:buChar char="•"/>
            </a:pPr>
            <a:r>
              <a:rPr lang="en-US" sz="2800" b="0" dirty="0">
                <a:solidFill>
                  <a:schemeClr val="tx1"/>
                </a:solidFill>
              </a:rPr>
              <a:t>Color</a:t>
            </a:r>
          </a:p>
          <a:p>
            <a:pPr>
              <a:spcBef>
                <a:spcPct val="50000"/>
              </a:spcBef>
              <a:buFontTx/>
              <a:buChar char="•"/>
            </a:pPr>
            <a:r>
              <a:rPr lang="en-US" sz="2800" b="0" dirty="0" smtClean="0">
                <a:solidFill>
                  <a:schemeClr val="tx1"/>
                </a:solidFill>
              </a:rPr>
              <a:t>Value</a:t>
            </a:r>
            <a:endParaRPr lang="en-US" sz="2800" b="0" dirty="0">
              <a:solidFill>
                <a:schemeClr val="tx1"/>
              </a:solidFill>
            </a:endParaRPr>
          </a:p>
        </p:txBody>
      </p:sp>
      <p:sp>
        <p:nvSpPr>
          <p:cNvPr id="5" name="Text Box 5"/>
          <p:cNvSpPr txBox="1">
            <a:spLocks noChangeArrowheads="1"/>
          </p:cNvSpPr>
          <p:nvPr/>
        </p:nvSpPr>
        <p:spPr bwMode="auto">
          <a:xfrm>
            <a:off x="4495800" y="2578031"/>
            <a:ext cx="244316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Arial" charset="0"/>
                <a:cs typeface="Arial" charset="0"/>
              </a:defRPr>
            </a:lvl1pPr>
            <a:lvl2pPr marL="742950" indent="-285750">
              <a:defRPr sz="3800" b="1">
                <a:solidFill>
                  <a:srgbClr val="003399"/>
                </a:solidFill>
                <a:latin typeface="Arial" charset="0"/>
                <a:cs typeface="Arial" charset="0"/>
              </a:defRPr>
            </a:lvl2pPr>
            <a:lvl3pPr marL="1143000" indent="-228600">
              <a:defRPr sz="3800" b="1">
                <a:solidFill>
                  <a:srgbClr val="003399"/>
                </a:solidFill>
                <a:latin typeface="Arial" charset="0"/>
                <a:cs typeface="Arial" charset="0"/>
              </a:defRPr>
            </a:lvl3pPr>
            <a:lvl4pPr marL="1600200" indent="-228600">
              <a:defRPr sz="3800" b="1">
                <a:solidFill>
                  <a:srgbClr val="003399"/>
                </a:solidFill>
                <a:latin typeface="Arial" charset="0"/>
                <a:cs typeface="Arial" charset="0"/>
              </a:defRPr>
            </a:lvl4pPr>
            <a:lvl5pPr marL="2057400" indent="-228600">
              <a:defRPr sz="3800" b="1">
                <a:solidFill>
                  <a:srgbClr val="003399"/>
                </a:solidFill>
                <a:latin typeface="Arial" charset="0"/>
                <a:cs typeface="Arial" charset="0"/>
              </a:defRPr>
            </a:lvl5pPr>
            <a:lvl6pPr marL="2514600" indent="-228600" eaLnBrk="0" fontAlgn="base" hangingPunct="0">
              <a:spcBef>
                <a:spcPct val="0"/>
              </a:spcBef>
              <a:spcAft>
                <a:spcPct val="0"/>
              </a:spcAft>
              <a:defRPr sz="3800" b="1">
                <a:solidFill>
                  <a:srgbClr val="003399"/>
                </a:solidFill>
                <a:latin typeface="Arial" charset="0"/>
                <a:cs typeface="Arial" charset="0"/>
              </a:defRPr>
            </a:lvl6pPr>
            <a:lvl7pPr marL="2971800" indent="-228600" eaLnBrk="0" fontAlgn="base" hangingPunct="0">
              <a:spcBef>
                <a:spcPct val="0"/>
              </a:spcBef>
              <a:spcAft>
                <a:spcPct val="0"/>
              </a:spcAft>
              <a:defRPr sz="3800" b="1">
                <a:solidFill>
                  <a:srgbClr val="003399"/>
                </a:solidFill>
                <a:latin typeface="Arial" charset="0"/>
                <a:cs typeface="Arial" charset="0"/>
              </a:defRPr>
            </a:lvl7pPr>
            <a:lvl8pPr marL="3429000" indent="-228600" eaLnBrk="0" fontAlgn="base" hangingPunct="0">
              <a:spcBef>
                <a:spcPct val="0"/>
              </a:spcBef>
              <a:spcAft>
                <a:spcPct val="0"/>
              </a:spcAft>
              <a:defRPr sz="3800" b="1">
                <a:solidFill>
                  <a:srgbClr val="003399"/>
                </a:solidFill>
                <a:latin typeface="Arial" charset="0"/>
                <a:cs typeface="Arial" charset="0"/>
              </a:defRPr>
            </a:lvl8pPr>
            <a:lvl9pPr marL="3886200" indent="-228600" eaLnBrk="0" fontAlgn="base" hangingPunct="0">
              <a:spcBef>
                <a:spcPct val="0"/>
              </a:spcBef>
              <a:spcAft>
                <a:spcPct val="0"/>
              </a:spcAft>
              <a:defRPr sz="3800" b="1">
                <a:solidFill>
                  <a:srgbClr val="003399"/>
                </a:solidFill>
                <a:latin typeface="Arial" charset="0"/>
                <a:cs typeface="Arial" charset="0"/>
              </a:defRPr>
            </a:lvl9pPr>
          </a:lstStyle>
          <a:p>
            <a:pPr>
              <a:spcBef>
                <a:spcPct val="50000"/>
              </a:spcBef>
              <a:buFontTx/>
              <a:buChar char="•"/>
            </a:pPr>
            <a:r>
              <a:rPr lang="en-US" sz="2800" b="0" dirty="0">
                <a:solidFill>
                  <a:schemeClr val="tx1"/>
                </a:solidFill>
              </a:rPr>
              <a:t>Shape</a:t>
            </a:r>
          </a:p>
          <a:p>
            <a:pPr>
              <a:spcBef>
                <a:spcPct val="50000"/>
              </a:spcBef>
              <a:buFontTx/>
              <a:buChar char="•"/>
            </a:pPr>
            <a:r>
              <a:rPr lang="en-US" sz="2800" b="0" dirty="0" smtClean="0">
                <a:solidFill>
                  <a:schemeClr val="tx1"/>
                </a:solidFill>
              </a:rPr>
              <a:t>Form</a:t>
            </a:r>
          </a:p>
          <a:p>
            <a:pPr>
              <a:spcBef>
                <a:spcPct val="50000"/>
              </a:spcBef>
              <a:buFontTx/>
              <a:buChar char="•"/>
            </a:pPr>
            <a:r>
              <a:rPr lang="en-US" sz="2800" b="0" dirty="0" smtClean="0">
                <a:solidFill>
                  <a:schemeClr val="tx1"/>
                </a:solidFill>
              </a:rPr>
              <a:t>Space</a:t>
            </a:r>
            <a:endParaRPr lang="en-US" sz="2800" b="0" dirty="0">
              <a:solidFill>
                <a:schemeClr val="tx1"/>
              </a:solidFill>
            </a:endParaRPr>
          </a:p>
          <a:p>
            <a:pPr>
              <a:spcBef>
                <a:spcPct val="50000"/>
              </a:spcBef>
              <a:buFontTx/>
              <a:buChar char="•"/>
            </a:pPr>
            <a:r>
              <a:rPr lang="en-US" sz="2800" b="0" dirty="0">
                <a:solidFill>
                  <a:schemeClr val="tx1"/>
                </a:solidFill>
              </a:rPr>
              <a:t>Texture </a:t>
            </a:r>
          </a:p>
        </p:txBody>
      </p:sp>
    </p:spTree>
    <p:extLst>
      <p:ext uri="{BB962C8B-B14F-4D97-AF65-F5344CB8AC3E}">
        <p14:creationId xmlns:p14="http://schemas.microsoft.com/office/powerpoint/2010/main" val="4108151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Space</a:t>
            </a:r>
            <a:endParaRPr lang="en-US" dirty="0"/>
          </a:p>
        </p:txBody>
      </p:sp>
      <p:sp>
        <p:nvSpPr>
          <p:cNvPr id="12" name="Content Placeholder 11"/>
          <p:cNvSpPr>
            <a:spLocks noGrp="1"/>
          </p:cNvSpPr>
          <p:nvPr>
            <p:ph idx="1"/>
          </p:nvPr>
        </p:nvSpPr>
        <p:spPr>
          <a:xfrm>
            <a:off x="457200" y="1295400"/>
            <a:ext cx="4572000" cy="4830763"/>
          </a:xfrm>
        </p:spPr>
        <p:txBody>
          <a:bodyPr/>
          <a:lstStyle/>
          <a:p>
            <a:r>
              <a:rPr lang="en-US" dirty="0" smtClean="0"/>
              <a:t>Evident in images with depth</a:t>
            </a:r>
          </a:p>
          <a:p>
            <a:r>
              <a:rPr lang="en-US" dirty="0" smtClean="0"/>
              <a:t>Types</a:t>
            </a:r>
          </a:p>
          <a:p>
            <a:pPr lvl="1"/>
            <a:r>
              <a:rPr lang="en-US" dirty="0" smtClean="0"/>
              <a:t>Open, uncluttered</a:t>
            </a:r>
          </a:p>
          <a:p>
            <a:pPr lvl="1"/>
            <a:r>
              <a:rPr lang="en-US" dirty="0" smtClean="0"/>
              <a:t>Cramped, busy</a:t>
            </a:r>
          </a:p>
          <a:p>
            <a:pPr marL="457200" lvl="1" indent="0">
              <a:buNone/>
            </a:pPr>
            <a:endParaRPr lang="en-US" dirty="0" smtClean="0"/>
          </a:p>
        </p:txBody>
      </p:sp>
      <p:pic>
        <p:nvPicPr>
          <p:cNvPr id="13" name="Picture 3" descr="C:\Users\dcalvin\AppData\Local\Microsoft\Windows\Temporary Internet Files\Content.IE5\5BE0LA8V\MP9004034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7926" y="685800"/>
            <a:ext cx="3656878" cy="54826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dcalvin\AppData\Local\Microsoft\Windows\Temporary Internet Files\Content.IE5\5BE0LA8V\MP90043895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0071" y="386746"/>
            <a:ext cx="3628303" cy="57722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064171" y="5955414"/>
            <a:ext cx="930976" cy="215444"/>
          </a:xfrm>
          <a:prstGeom prst="rect">
            <a:avLst/>
          </a:prstGeom>
          <a:noFill/>
        </p:spPr>
        <p:txBody>
          <a:bodyPr wrap="square" rtlCol="0">
            <a:spAutoFit/>
          </a:bodyPr>
          <a:lstStyle/>
          <a:p>
            <a:r>
              <a:rPr lang="en-US" sz="800" dirty="0" smtClean="0"/>
              <a:t>Microsoft clipart</a:t>
            </a:r>
            <a:endParaRPr lang="en-US" sz="800" dirty="0"/>
          </a:p>
        </p:txBody>
      </p:sp>
    </p:spTree>
    <p:extLst>
      <p:ext uri="{BB962C8B-B14F-4D97-AF65-F5344CB8AC3E}">
        <p14:creationId xmlns:p14="http://schemas.microsoft.com/office/powerpoint/2010/main" val="114139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 presetClass="exit" presetSubtype="0" fill="hold" nodeType="with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Texture</a:t>
            </a:r>
            <a:endParaRPr lang="en-US" dirty="0"/>
          </a:p>
        </p:txBody>
      </p:sp>
      <p:sp>
        <p:nvSpPr>
          <p:cNvPr id="12" name="Content Placeholder 11"/>
          <p:cNvSpPr>
            <a:spLocks noGrp="1"/>
          </p:cNvSpPr>
          <p:nvPr>
            <p:ph idx="1"/>
          </p:nvPr>
        </p:nvSpPr>
        <p:spPr>
          <a:xfrm>
            <a:off x="457200" y="1295400"/>
            <a:ext cx="8229600" cy="4830763"/>
          </a:xfrm>
        </p:spPr>
        <p:txBody>
          <a:bodyPr/>
          <a:lstStyle/>
          <a:p>
            <a:r>
              <a:rPr lang="en-US" dirty="0" smtClean="0"/>
              <a:t>The surface look or feel</a:t>
            </a:r>
          </a:p>
          <a:p>
            <a:r>
              <a:rPr lang="en-US" dirty="0" smtClean="0"/>
              <a:t>Types</a:t>
            </a:r>
          </a:p>
          <a:p>
            <a:pPr lvl="1"/>
            <a:r>
              <a:rPr lang="en-US" dirty="0" smtClean="0"/>
              <a:t>Smooth</a:t>
            </a:r>
          </a:p>
          <a:p>
            <a:pPr lvl="2"/>
            <a:r>
              <a:rPr lang="en-US" dirty="0" smtClean="0"/>
              <a:t>Reflects more light</a:t>
            </a:r>
          </a:p>
          <a:p>
            <a:pPr lvl="2"/>
            <a:r>
              <a:rPr lang="en-US" dirty="0" smtClean="0"/>
              <a:t>More intense color</a:t>
            </a:r>
          </a:p>
          <a:p>
            <a:pPr lvl="1"/>
            <a:r>
              <a:rPr lang="en-US" dirty="0" smtClean="0"/>
              <a:t>Rough</a:t>
            </a:r>
          </a:p>
          <a:p>
            <a:pPr lvl="2"/>
            <a:r>
              <a:rPr lang="en-US" dirty="0" smtClean="0"/>
              <a:t>Absorbs more light</a:t>
            </a:r>
          </a:p>
          <a:p>
            <a:pPr lvl="2"/>
            <a:r>
              <a:rPr lang="en-US" dirty="0" smtClean="0"/>
              <a:t>Appears darker</a:t>
            </a:r>
          </a:p>
        </p:txBody>
      </p:sp>
      <p:sp>
        <p:nvSpPr>
          <p:cNvPr id="9" name="TextBox 8"/>
          <p:cNvSpPr txBox="1"/>
          <p:nvPr/>
        </p:nvSpPr>
        <p:spPr>
          <a:xfrm>
            <a:off x="7162800" y="5438775"/>
            <a:ext cx="1752600" cy="230832"/>
          </a:xfrm>
          <a:prstGeom prst="rect">
            <a:avLst/>
          </a:prstGeom>
          <a:noFill/>
        </p:spPr>
        <p:txBody>
          <a:bodyPr wrap="square" rtlCol="0">
            <a:spAutoFit/>
          </a:bodyPr>
          <a:lstStyle/>
          <a:p>
            <a:r>
              <a:rPr lang="en-US" sz="900" dirty="0" smtClean="0"/>
              <a:t>Image courtesy Autodesk, Inc.</a:t>
            </a:r>
            <a:endParaRPr lang="en-US" sz="900"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3431" y="2285562"/>
            <a:ext cx="4201969" cy="315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465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002060"/>
                </a:solidFill>
              </a:rPr>
              <a:t>Texture</a:t>
            </a:r>
          </a:p>
        </p:txBody>
      </p:sp>
      <p:grpSp>
        <p:nvGrpSpPr>
          <p:cNvPr id="3" name="Group 2"/>
          <p:cNvGrpSpPr/>
          <p:nvPr/>
        </p:nvGrpSpPr>
        <p:grpSpPr>
          <a:xfrm>
            <a:off x="4495800" y="3177906"/>
            <a:ext cx="4474977" cy="2968668"/>
            <a:chOff x="4821422" y="2242222"/>
            <a:chExt cx="4474977" cy="2968668"/>
          </a:xfrm>
        </p:grpSpPr>
        <p:pic>
          <p:nvPicPr>
            <p:cNvPr id="9" name="Picture 7" descr="iStock_000011295092XSmal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1422" y="2242222"/>
              <a:ext cx="4474977" cy="296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4826472" y="4995446"/>
              <a:ext cx="13495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800" dirty="0"/>
                <a:t>©iStockphoto.com </a:t>
              </a:r>
            </a:p>
          </p:txBody>
        </p:sp>
      </p:grpSp>
      <p:sp>
        <p:nvSpPr>
          <p:cNvPr id="11" name="TextBox 11"/>
          <p:cNvSpPr txBox="1">
            <a:spLocks noChangeArrowheads="1"/>
          </p:cNvSpPr>
          <p:nvPr/>
        </p:nvSpPr>
        <p:spPr bwMode="auto">
          <a:xfrm>
            <a:off x="4655819" y="6172200"/>
            <a:ext cx="39582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Park </a:t>
            </a:r>
            <a:r>
              <a:rPr lang="en-US" dirty="0" err="1"/>
              <a:t>Guell</a:t>
            </a:r>
            <a:r>
              <a:rPr lang="en-US" dirty="0"/>
              <a:t> – Barcelona, Spain Architect: Antonio </a:t>
            </a:r>
            <a:r>
              <a:rPr lang="en-US" dirty="0" err="1"/>
              <a:t>Gaudí</a:t>
            </a:r>
            <a:endParaRPr lang="en-US" dirty="0"/>
          </a:p>
        </p:txBody>
      </p:sp>
      <p:sp>
        <p:nvSpPr>
          <p:cNvPr id="15" name="TextBox 14"/>
          <p:cNvSpPr txBox="1"/>
          <p:nvPr/>
        </p:nvSpPr>
        <p:spPr>
          <a:xfrm>
            <a:off x="4590939" y="2642412"/>
            <a:ext cx="1124061" cy="461665"/>
          </a:xfrm>
          <a:prstGeom prst="rect">
            <a:avLst/>
          </a:prstGeom>
          <a:noFill/>
        </p:spPr>
        <p:txBody>
          <a:bodyPr wrap="square" rtlCol="0">
            <a:spAutoFit/>
          </a:bodyPr>
          <a:lstStyle/>
          <a:p>
            <a:r>
              <a:rPr lang="en-US" sz="2400" dirty="0" smtClean="0"/>
              <a:t>Rough</a:t>
            </a:r>
            <a:endParaRPr lang="en-US" sz="2400" dirty="0"/>
          </a:p>
        </p:txBody>
      </p:sp>
      <p:pic>
        <p:nvPicPr>
          <p:cNvPr id="32770" name="Picture 2" descr="C:\Users\dcalvin\AppData\Local\Microsoft\Windows\Temporary Internet Files\Content.IE5\5BE0LA8V\MP90042309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2513" y="835968"/>
            <a:ext cx="1319060" cy="198343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490012" y="376535"/>
            <a:ext cx="1124061" cy="461665"/>
          </a:xfrm>
          <a:prstGeom prst="rect">
            <a:avLst/>
          </a:prstGeom>
          <a:noFill/>
        </p:spPr>
        <p:txBody>
          <a:bodyPr wrap="square" rtlCol="0">
            <a:spAutoFit/>
          </a:bodyPr>
          <a:lstStyle/>
          <a:p>
            <a:r>
              <a:rPr lang="en-US" sz="2400" dirty="0" smtClean="0"/>
              <a:t>Fluffy</a:t>
            </a:r>
            <a:endParaRPr lang="en-US" sz="2400" dirty="0"/>
          </a:p>
        </p:txBody>
      </p:sp>
      <p:sp>
        <p:nvSpPr>
          <p:cNvPr id="18" name="TextBox 17"/>
          <p:cNvSpPr txBox="1"/>
          <p:nvPr/>
        </p:nvSpPr>
        <p:spPr>
          <a:xfrm>
            <a:off x="7780597" y="2601723"/>
            <a:ext cx="930976" cy="215444"/>
          </a:xfrm>
          <a:prstGeom prst="rect">
            <a:avLst/>
          </a:prstGeom>
          <a:noFill/>
        </p:spPr>
        <p:txBody>
          <a:bodyPr wrap="square" rtlCol="0">
            <a:spAutoFit/>
          </a:bodyPr>
          <a:lstStyle/>
          <a:p>
            <a:r>
              <a:rPr lang="en-US" sz="800" dirty="0" smtClean="0"/>
              <a:t>Microsoft clipart</a:t>
            </a:r>
            <a:endParaRPr lang="en-US" sz="800" dirty="0"/>
          </a:p>
        </p:txBody>
      </p:sp>
      <p:sp>
        <p:nvSpPr>
          <p:cNvPr id="4" name="TextBox 3"/>
          <p:cNvSpPr txBox="1"/>
          <p:nvPr/>
        </p:nvSpPr>
        <p:spPr>
          <a:xfrm>
            <a:off x="433394" y="1293167"/>
            <a:ext cx="1247830" cy="461665"/>
          </a:xfrm>
          <a:prstGeom prst="rect">
            <a:avLst/>
          </a:prstGeom>
          <a:noFill/>
        </p:spPr>
        <p:txBody>
          <a:bodyPr wrap="square" rtlCol="0">
            <a:spAutoFit/>
          </a:bodyPr>
          <a:lstStyle/>
          <a:p>
            <a:r>
              <a:rPr lang="en-US" sz="2400" dirty="0" smtClean="0"/>
              <a:t>Smooth</a:t>
            </a:r>
            <a:endParaRPr lang="en-US" sz="2400" dirty="0"/>
          </a:p>
        </p:txBody>
      </p:sp>
      <p:grpSp>
        <p:nvGrpSpPr>
          <p:cNvPr id="5" name="Group 4"/>
          <p:cNvGrpSpPr/>
          <p:nvPr/>
        </p:nvGrpSpPr>
        <p:grpSpPr>
          <a:xfrm>
            <a:off x="404167" y="1806807"/>
            <a:ext cx="4096683" cy="3745806"/>
            <a:chOff x="366629" y="2252881"/>
            <a:chExt cx="4096683" cy="3745806"/>
          </a:xfrm>
        </p:grpSpPr>
        <p:pic>
          <p:nvPicPr>
            <p:cNvPr id="28" name="Picture 4" descr="iStock_000004486960XSmall.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6629" y="2310664"/>
              <a:ext cx="4096683" cy="271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6"/>
            <p:cNvSpPr>
              <a:spLocks noChangeArrowheads="1"/>
            </p:cNvSpPr>
            <p:nvPr/>
          </p:nvSpPr>
          <p:spPr bwMode="auto">
            <a:xfrm>
              <a:off x="3404821" y="2252881"/>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sp>
          <p:nvSpPr>
            <p:cNvPr id="30" name="TextBox 10"/>
            <p:cNvSpPr txBox="1">
              <a:spLocks noChangeArrowheads="1"/>
            </p:cNvSpPr>
            <p:nvPr/>
          </p:nvSpPr>
          <p:spPr bwMode="auto">
            <a:xfrm>
              <a:off x="517210" y="5075357"/>
              <a:ext cx="3413868"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Exterior metal façade of Disney Concert Hall</a:t>
              </a:r>
            </a:p>
            <a:p>
              <a:pPr eaLnBrk="1" hangingPunct="1"/>
              <a:r>
                <a:rPr lang="en-US" dirty="0"/>
                <a:t>Los Angeles</a:t>
              </a:r>
            </a:p>
          </p:txBody>
        </p:sp>
      </p:grpSp>
    </p:spTree>
    <p:extLst>
      <p:ext uri="{BB962C8B-B14F-4D97-AF65-F5344CB8AC3E}">
        <p14:creationId xmlns:p14="http://schemas.microsoft.com/office/powerpoint/2010/main" val="187442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2770"/>
                                        </p:tgtEl>
                                        <p:attrNameLst>
                                          <p:attrName>style.visibility</p:attrName>
                                        </p:attrNameLst>
                                      </p:cBhvr>
                                      <p:to>
                                        <p:strVal val="visible"/>
                                      </p:to>
                                    </p:set>
                                    <p:animEffect transition="in" filter="fade">
                                      <p:cBhvr>
                                        <p:cTn id="18" dur="500"/>
                                        <p:tgtEl>
                                          <p:spTgt spid="3277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Design</a:t>
            </a:r>
            <a:endParaRPr lang="en-US" dirty="0"/>
          </a:p>
        </p:txBody>
      </p:sp>
      <p:sp>
        <p:nvSpPr>
          <p:cNvPr id="3" name="Content Placeholder 2"/>
          <p:cNvSpPr>
            <a:spLocks noGrp="1"/>
          </p:cNvSpPr>
          <p:nvPr>
            <p:ph idx="1"/>
          </p:nvPr>
        </p:nvSpPr>
        <p:spPr>
          <a:xfrm>
            <a:off x="457200" y="1295401"/>
            <a:ext cx="8229600" cy="1143000"/>
          </a:xfrm>
        </p:spPr>
        <p:txBody>
          <a:bodyPr/>
          <a:lstStyle/>
          <a:p>
            <a:r>
              <a:rPr lang="en-US" dirty="0" smtClean="0"/>
              <a:t>Many principles add to an </a:t>
            </a:r>
            <a:r>
              <a:rPr lang="en-US" dirty="0"/>
              <a:t>interesting </a:t>
            </a:r>
            <a:r>
              <a:rPr lang="en-US" dirty="0" smtClean="0"/>
              <a:t>design</a:t>
            </a:r>
            <a:endParaRPr lang="en-US" dirty="0"/>
          </a:p>
          <a:p>
            <a:endParaRPr lang="en-US" dirty="0"/>
          </a:p>
        </p:txBody>
      </p:sp>
      <p:sp>
        <p:nvSpPr>
          <p:cNvPr id="4" name="Text Box 4"/>
          <p:cNvSpPr txBox="1">
            <a:spLocks noChangeArrowheads="1"/>
          </p:cNvSpPr>
          <p:nvPr/>
        </p:nvSpPr>
        <p:spPr bwMode="auto">
          <a:xfrm>
            <a:off x="1524000" y="2895600"/>
            <a:ext cx="2057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defRPr sz="3800" b="1">
                <a:solidFill>
                  <a:srgbClr val="003399"/>
                </a:solidFill>
                <a:latin typeface="Arial" charset="0"/>
                <a:cs typeface="Arial" charset="0"/>
              </a:defRPr>
            </a:lvl1pPr>
            <a:lvl2pPr marL="742950" indent="-285750">
              <a:defRPr sz="3800" b="1">
                <a:solidFill>
                  <a:srgbClr val="003399"/>
                </a:solidFill>
                <a:latin typeface="Arial" charset="0"/>
                <a:cs typeface="Arial" charset="0"/>
              </a:defRPr>
            </a:lvl2pPr>
            <a:lvl3pPr marL="1143000" indent="-228600">
              <a:defRPr sz="3800" b="1">
                <a:solidFill>
                  <a:srgbClr val="003399"/>
                </a:solidFill>
                <a:latin typeface="Arial" charset="0"/>
                <a:cs typeface="Arial" charset="0"/>
              </a:defRPr>
            </a:lvl3pPr>
            <a:lvl4pPr marL="1600200" indent="-228600">
              <a:defRPr sz="3800" b="1">
                <a:solidFill>
                  <a:srgbClr val="003399"/>
                </a:solidFill>
                <a:latin typeface="Arial" charset="0"/>
                <a:cs typeface="Arial" charset="0"/>
              </a:defRPr>
            </a:lvl4pPr>
            <a:lvl5pPr marL="2057400" indent="-228600">
              <a:defRPr sz="3800" b="1">
                <a:solidFill>
                  <a:srgbClr val="003399"/>
                </a:solidFill>
                <a:latin typeface="Arial" charset="0"/>
                <a:cs typeface="Arial" charset="0"/>
              </a:defRPr>
            </a:lvl5pPr>
            <a:lvl6pPr marL="2514600" indent="-228600" eaLnBrk="0" fontAlgn="base" hangingPunct="0">
              <a:spcBef>
                <a:spcPct val="0"/>
              </a:spcBef>
              <a:spcAft>
                <a:spcPct val="0"/>
              </a:spcAft>
              <a:defRPr sz="3800" b="1">
                <a:solidFill>
                  <a:srgbClr val="003399"/>
                </a:solidFill>
                <a:latin typeface="Arial" charset="0"/>
                <a:cs typeface="Arial" charset="0"/>
              </a:defRPr>
            </a:lvl6pPr>
            <a:lvl7pPr marL="2971800" indent="-228600" eaLnBrk="0" fontAlgn="base" hangingPunct="0">
              <a:spcBef>
                <a:spcPct val="0"/>
              </a:spcBef>
              <a:spcAft>
                <a:spcPct val="0"/>
              </a:spcAft>
              <a:defRPr sz="3800" b="1">
                <a:solidFill>
                  <a:srgbClr val="003399"/>
                </a:solidFill>
                <a:latin typeface="Arial" charset="0"/>
                <a:cs typeface="Arial" charset="0"/>
              </a:defRPr>
            </a:lvl7pPr>
            <a:lvl8pPr marL="3429000" indent="-228600" eaLnBrk="0" fontAlgn="base" hangingPunct="0">
              <a:spcBef>
                <a:spcPct val="0"/>
              </a:spcBef>
              <a:spcAft>
                <a:spcPct val="0"/>
              </a:spcAft>
              <a:defRPr sz="3800" b="1">
                <a:solidFill>
                  <a:srgbClr val="003399"/>
                </a:solidFill>
                <a:latin typeface="Arial" charset="0"/>
                <a:cs typeface="Arial" charset="0"/>
              </a:defRPr>
            </a:lvl8pPr>
            <a:lvl9pPr marL="3886200" indent="-228600" eaLnBrk="0" fontAlgn="base" hangingPunct="0">
              <a:spcBef>
                <a:spcPct val="0"/>
              </a:spcBef>
              <a:spcAft>
                <a:spcPct val="0"/>
              </a:spcAft>
              <a:defRPr sz="3800" b="1">
                <a:solidFill>
                  <a:srgbClr val="003399"/>
                </a:solidFill>
                <a:latin typeface="Arial" charset="0"/>
                <a:cs typeface="Arial" charset="0"/>
              </a:defRPr>
            </a:lvl9pPr>
          </a:lstStyle>
          <a:p>
            <a:pPr>
              <a:spcBef>
                <a:spcPct val="50000"/>
              </a:spcBef>
              <a:buFontTx/>
              <a:buChar char="•"/>
            </a:pPr>
            <a:r>
              <a:rPr lang="en-US" sz="2800" b="0" dirty="0">
                <a:solidFill>
                  <a:schemeClr val="tx1"/>
                </a:solidFill>
              </a:rPr>
              <a:t>Balance</a:t>
            </a:r>
          </a:p>
          <a:p>
            <a:pPr>
              <a:spcBef>
                <a:spcPct val="50000"/>
              </a:spcBef>
              <a:buFontTx/>
              <a:buChar char="•"/>
            </a:pPr>
            <a:r>
              <a:rPr lang="en-US" sz="2800" b="0" dirty="0" smtClean="0">
                <a:solidFill>
                  <a:schemeClr val="tx1"/>
                </a:solidFill>
              </a:rPr>
              <a:t>Emphasis</a:t>
            </a:r>
            <a:endParaRPr lang="en-US" sz="2800" b="0" dirty="0">
              <a:solidFill>
                <a:schemeClr val="tx1"/>
              </a:solidFill>
            </a:endParaRPr>
          </a:p>
          <a:p>
            <a:pPr>
              <a:spcBef>
                <a:spcPct val="50000"/>
              </a:spcBef>
              <a:buFontTx/>
              <a:buChar char="•"/>
            </a:pPr>
            <a:r>
              <a:rPr lang="en-US" sz="2800" b="0" dirty="0" smtClean="0">
                <a:solidFill>
                  <a:schemeClr val="tx1"/>
                </a:solidFill>
              </a:rPr>
              <a:t>Contrast</a:t>
            </a:r>
            <a:endParaRPr lang="en-US" sz="2800" b="0" dirty="0">
              <a:solidFill>
                <a:schemeClr val="tx1"/>
              </a:solidFill>
            </a:endParaRPr>
          </a:p>
          <a:p>
            <a:pPr>
              <a:spcBef>
                <a:spcPct val="50000"/>
              </a:spcBef>
              <a:buFontTx/>
              <a:buChar char="•"/>
            </a:pPr>
            <a:r>
              <a:rPr lang="en-US" sz="2800" b="0" dirty="0" smtClean="0">
                <a:solidFill>
                  <a:schemeClr val="tx1"/>
                </a:solidFill>
              </a:rPr>
              <a:t>Rhythm</a:t>
            </a:r>
            <a:endParaRPr lang="en-US" sz="2800" b="0" dirty="0">
              <a:solidFill>
                <a:schemeClr val="tx1"/>
              </a:solidFill>
            </a:endParaRPr>
          </a:p>
        </p:txBody>
      </p:sp>
      <p:sp>
        <p:nvSpPr>
          <p:cNvPr id="5" name="Text Box 4"/>
          <p:cNvSpPr txBox="1">
            <a:spLocks noChangeArrowheads="1"/>
          </p:cNvSpPr>
          <p:nvPr/>
        </p:nvSpPr>
        <p:spPr bwMode="auto">
          <a:xfrm>
            <a:off x="4419600" y="2895600"/>
            <a:ext cx="2362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defRPr sz="3800" b="1">
                <a:solidFill>
                  <a:srgbClr val="003399"/>
                </a:solidFill>
                <a:latin typeface="Arial" charset="0"/>
                <a:cs typeface="Arial" charset="0"/>
              </a:defRPr>
            </a:lvl1pPr>
            <a:lvl2pPr marL="742950" indent="-285750">
              <a:defRPr sz="3800" b="1">
                <a:solidFill>
                  <a:srgbClr val="003399"/>
                </a:solidFill>
                <a:latin typeface="Arial" charset="0"/>
                <a:cs typeface="Arial" charset="0"/>
              </a:defRPr>
            </a:lvl2pPr>
            <a:lvl3pPr marL="1143000" indent="-228600">
              <a:defRPr sz="3800" b="1">
                <a:solidFill>
                  <a:srgbClr val="003399"/>
                </a:solidFill>
                <a:latin typeface="Arial" charset="0"/>
                <a:cs typeface="Arial" charset="0"/>
              </a:defRPr>
            </a:lvl3pPr>
            <a:lvl4pPr marL="1600200" indent="-228600">
              <a:defRPr sz="3800" b="1">
                <a:solidFill>
                  <a:srgbClr val="003399"/>
                </a:solidFill>
                <a:latin typeface="Arial" charset="0"/>
                <a:cs typeface="Arial" charset="0"/>
              </a:defRPr>
            </a:lvl4pPr>
            <a:lvl5pPr marL="2057400" indent="-228600">
              <a:defRPr sz="3800" b="1">
                <a:solidFill>
                  <a:srgbClr val="003399"/>
                </a:solidFill>
                <a:latin typeface="Arial" charset="0"/>
                <a:cs typeface="Arial" charset="0"/>
              </a:defRPr>
            </a:lvl5pPr>
            <a:lvl6pPr marL="2514600" indent="-228600" eaLnBrk="0" fontAlgn="base" hangingPunct="0">
              <a:spcBef>
                <a:spcPct val="0"/>
              </a:spcBef>
              <a:spcAft>
                <a:spcPct val="0"/>
              </a:spcAft>
              <a:defRPr sz="3800" b="1">
                <a:solidFill>
                  <a:srgbClr val="003399"/>
                </a:solidFill>
                <a:latin typeface="Arial" charset="0"/>
                <a:cs typeface="Arial" charset="0"/>
              </a:defRPr>
            </a:lvl6pPr>
            <a:lvl7pPr marL="2971800" indent="-228600" eaLnBrk="0" fontAlgn="base" hangingPunct="0">
              <a:spcBef>
                <a:spcPct val="0"/>
              </a:spcBef>
              <a:spcAft>
                <a:spcPct val="0"/>
              </a:spcAft>
              <a:defRPr sz="3800" b="1">
                <a:solidFill>
                  <a:srgbClr val="003399"/>
                </a:solidFill>
                <a:latin typeface="Arial" charset="0"/>
                <a:cs typeface="Arial" charset="0"/>
              </a:defRPr>
            </a:lvl7pPr>
            <a:lvl8pPr marL="3429000" indent="-228600" eaLnBrk="0" fontAlgn="base" hangingPunct="0">
              <a:spcBef>
                <a:spcPct val="0"/>
              </a:spcBef>
              <a:spcAft>
                <a:spcPct val="0"/>
              </a:spcAft>
              <a:defRPr sz="3800" b="1">
                <a:solidFill>
                  <a:srgbClr val="003399"/>
                </a:solidFill>
                <a:latin typeface="Arial" charset="0"/>
                <a:cs typeface="Arial" charset="0"/>
              </a:defRPr>
            </a:lvl8pPr>
            <a:lvl9pPr marL="3886200" indent="-228600" eaLnBrk="0" fontAlgn="base" hangingPunct="0">
              <a:spcBef>
                <a:spcPct val="0"/>
              </a:spcBef>
              <a:spcAft>
                <a:spcPct val="0"/>
              </a:spcAft>
              <a:defRPr sz="3800" b="1">
                <a:solidFill>
                  <a:srgbClr val="003399"/>
                </a:solidFill>
                <a:latin typeface="Arial" charset="0"/>
                <a:cs typeface="Arial" charset="0"/>
              </a:defRPr>
            </a:lvl9pPr>
          </a:lstStyle>
          <a:p>
            <a:pPr>
              <a:spcBef>
                <a:spcPct val="50000"/>
              </a:spcBef>
              <a:buFontTx/>
              <a:buChar char="•"/>
            </a:pPr>
            <a:r>
              <a:rPr lang="en-US" sz="2800" b="0" dirty="0" smtClean="0">
                <a:solidFill>
                  <a:schemeClr val="tx1"/>
                </a:solidFill>
              </a:rPr>
              <a:t>Proportion</a:t>
            </a:r>
            <a:endParaRPr lang="en-US" sz="2800" b="0" dirty="0">
              <a:solidFill>
                <a:schemeClr val="tx1"/>
              </a:solidFill>
            </a:endParaRPr>
          </a:p>
          <a:p>
            <a:pPr>
              <a:spcBef>
                <a:spcPct val="50000"/>
              </a:spcBef>
              <a:buFontTx/>
              <a:buChar char="•"/>
            </a:pPr>
            <a:r>
              <a:rPr lang="en-US" sz="2800" b="0" dirty="0" smtClean="0">
                <a:solidFill>
                  <a:schemeClr val="tx1"/>
                </a:solidFill>
              </a:rPr>
              <a:t>Unity</a:t>
            </a:r>
          </a:p>
          <a:p>
            <a:pPr>
              <a:spcBef>
                <a:spcPct val="50000"/>
              </a:spcBef>
              <a:buFontTx/>
              <a:buChar char="•"/>
            </a:pPr>
            <a:r>
              <a:rPr lang="en-US" sz="2800" b="0" dirty="0" smtClean="0">
                <a:solidFill>
                  <a:schemeClr val="tx1"/>
                </a:solidFill>
              </a:rPr>
              <a:t>Economy</a:t>
            </a:r>
            <a:endParaRPr lang="en-US" sz="2800" b="0" dirty="0">
              <a:solidFill>
                <a:schemeClr val="tx1"/>
              </a:solidFill>
            </a:endParaRPr>
          </a:p>
        </p:txBody>
      </p:sp>
    </p:spTree>
    <p:extLst>
      <p:ext uri="{BB962C8B-B14F-4D97-AF65-F5344CB8AC3E}">
        <p14:creationId xmlns:p14="http://schemas.microsoft.com/office/powerpoint/2010/main" val="2918811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a:t>
            </a:r>
            <a:endParaRPr lang="en-US" dirty="0"/>
          </a:p>
        </p:txBody>
      </p:sp>
      <p:sp>
        <p:nvSpPr>
          <p:cNvPr id="3" name="Content Placeholder 2"/>
          <p:cNvSpPr>
            <a:spLocks noGrp="1"/>
          </p:cNvSpPr>
          <p:nvPr>
            <p:ph idx="1"/>
          </p:nvPr>
        </p:nvSpPr>
        <p:spPr>
          <a:xfrm>
            <a:off x="457200" y="1295401"/>
            <a:ext cx="8229600" cy="3886200"/>
          </a:xfrm>
        </p:spPr>
        <p:txBody>
          <a:bodyPr/>
          <a:lstStyle/>
          <a:p>
            <a:r>
              <a:rPr lang="en-US" dirty="0" smtClean="0"/>
              <a:t>Visual and physical balance</a:t>
            </a:r>
          </a:p>
          <a:p>
            <a:r>
              <a:rPr lang="en-US" dirty="0" smtClean="0"/>
              <a:t>The distribution of elements within a design</a:t>
            </a:r>
          </a:p>
          <a:p>
            <a:r>
              <a:rPr lang="en-US" dirty="0" smtClean="0"/>
              <a:t>Types</a:t>
            </a:r>
          </a:p>
          <a:p>
            <a:pPr lvl="1"/>
            <a:r>
              <a:rPr lang="en-US" dirty="0" smtClean="0"/>
              <a:t>Symmetrical (formal) </a:t>
            </a:r>
          </a:p>
          <a:p>
            <a:pPr lvl="1"/>
            <a:r>
              <a:rPr lang="en-US" dirty="0" smtClean="0"/>
              <a:t>Asymmetrical (informal)</a:t>
            </a:r>
          </a:p>
          <a:p>
            <a:pPr lvl="1"/>
            <a:r>
              <a:rPr lang="en-US" dirty="0" smtClean="0"/>
              <a:t>Radial</a:t>
            </a:r>
          </a:p>
        </p:txBody>
      </p:sp>
    </p:spTree>
    <p:extLst>
      <p:ext uri="{BB962C8B-B14F-4D97-AF65-F5344CB8AC3E}">
        <p14:creationId xmlns:p14="http://schemas.microsoft.com/office/powerpoint/2010/main" val="998236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Symmetrical (Formal) Balance</a:t>
            </a:r>
            <a:endParaRPr lang="en-US" dirty="0"/>
          </a:p>
        </p:txBody>
      </p:sp>
      <p:sp>
        <p:nvSpPr>
          <p:cNvPr id="3" name="Content Placeholder 2"/>
          <p:cNvSpPr>
            <a:spLocks noGrp="1"/>
          </p:cNvSpPr>
          <p:nvPr>
            <p:ph idx="1"/>
          </p:nvPr>
        </p:nvSpPr>
        <p:spPr/>
        <p:txBody>
          <a:bodyPr/>
          <a:lstStyle/>
          <a:p>
            <a:r>
              <a:rPr lang="en-US" dirty="0"/>
              <a:t>The elements within the design are identical in </a:t>
            </a:r>
            <a:r>
              <a:rPr lang="en-US" dirty="0" smtClean="0"/>
              <a:t>visual weight in relation </a:t>
            </a:r>
            <a:r>
              <a:rPr lang="en-US" dirty="0"/>
              <a:t>to a centerline or </a:t>
            </a:r>
            <a:r>
              <a:rPr lang="en-US" dirty="0" smtClean="0"/>
              <a:t>axis</a:t>
            </a:r>
            <a:endParaRPr lang="en-US" dirty="0"/>
          </a:p>
        </p:txBody>
      </p:sp>
      <p:grpSp>
        <p:nvGrpSpPr>
          <p:cNvPr id="7" name="Group 6"/>
          <p:cNvGrpSpPr/>
          <p:nvPr/>
        </p:nvGrpSpPr>
        <p:grpSpPr>
          <a:xfrm>
            <a:off x="5412698" y="2813993"/>
            <a:ext cx="3439725" cy="3021200"/>
            <a:chOff x="304800" y="2895600"/>
            <a:chExt cx="4201725" cy="3503025"/>
          </a:xfrm>
        </p:grpSpPr>
        <p:pic>
          <p:nvPicPr>
            <p:cNvPr id="4" name="Picture 6" descr="iStock_000005334783XSmal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895600"/>
              <a:ext cx="4201725" cy="278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561168" y="5649216"/>
              <a:ext cx="3688987" cy="74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The </a:t>
              </a:r>
              <a:r>
                <a:rPr lang="en-US" dirty="0" err="1"/>
                <a:t>Taj</a:t>
              </a:r>
              <a:r>
                <a:rPr lang="en-US" dirty="0"/>
                <a:t> </a:t>
              </a:r>
              <a:r>
                <a:rPr lang="en-US" dirty="0" err="1"/>
                <a:t>Mahal</a:t>
              </a:r>
              <a:r>
                <a:rPr lang="en-US" dirty="0"/>
                <a:t> Mausoleum</a:t>
              </a:r>
            </a:p>
            <a:p>
              <a:pPr eaLnBrk="1" hangingPunct="1"/>
              <a:r>
                <a:rPr lang="en-US" dirty="0"/>
                <a:t>Agra, Uttar Pradesh, India</a:t>
              </a:r>
            </a:p>
          </p:txBody>
        </p:sp>
        <p:sp>
          <p:nvSpPr>
            <p:cNvPr id="6" name="Rectangle 8"/>
            <p:cNvSpPr>
              <a:spLocks noChangeArrowheads="1"/>
            </p:cNvSpPr>
            <p:nvPr/>
          </p:nvSpPr>
          <p:spPr bwMode="auto">
            <a:xfrm>
              <a:off x="3428855" y="2895600"/>
              <a:ext cx="1052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grpSp>
      <p:sp>
        <p:nvSpPr>
          <p:cNvPr id="11" name="TextBox 10"/>
          <p:cNvSpPr txBox="1"/>
          <p:nvPr/>
        </p:nvSpPr>
        <p:spPr>
          <a:xfrm>
            <a:off x="4318081" y="6492940"/>
            <a:ext cx="930976" cy="215444"/>
          </a:xfrm>
          <a:prstGeom prst="rect">
            <a:avLst/>
          </a:prstGeom>
          <a:noFill/>
        </p:spPr>
        <p:txBody>
          <a:bodyPr wrap="square" rtlCol="0">
            <a:spAutoFit/>
          </a:bodyPr>
          <a:lstStyle/>
          <a:p>
            <a:r>
              <a:rPr lang="en-US" sz="800" dirty="0" smtClean="0"/>
              <a:t>Microsoft clipart</a:t>
            </a:r>
            <a:endParaRPr lang="en-US" sz="800" dirty="0"/>
          </a:p>
        </p:txBody>
      </p:sp>
      <p:grpSp>
        <p:nvGrpSpPr>
          <p:cNvPr id="8" name="Group 7"/>
          <p:cNvGrpSpPr/>
          <p:nvPr/>
        </p:nvGrpSpPr>
        <p:grpSpPr>
          <a:xfrm>
            <a:off x="228600" y="2927314"/>
            <a:ext cx="3332559" cy="2185194"/>
            <a:chOff x="228600" y="2927314"/>
            <a:chExt cx="3332559" cy="2185194"/>
          </a:xfrm>
        </p:grpSpPr>
        <p:pic>
          <p:nvPicPr>
            <p:cNvPr id="13" name="Picture 12" descr="iStock_000004551391XSmal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890" y="2927314"/>
              <a:ext cx="3293269" cy="2185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228600" y="48895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t>©iStockphoto.com </a:t>
              </a:r>
            </a:p>
          </p:txBody>
        </p:sp>
      </p:grpSp>
      <p:grpSp>
        <p:nvGrpSpPr>
          <p:cNvPr id="9" name="Group 8"/>
          <p:cNvGrpSpPr/>
          <p:nvPr/>
        </p:nvGrpSpPr>
        <p:grpSpPr>
          <a:xfrm>
            <a:off x="3089031" y="4248462"/>
            <a:ext cx="2176265" cy="2596382"/>
            <a:chOff x="3089031" y="4248462"/>
            <a:chExt cx="2176265" cy="2596382"/>
          </a:xfrm>
        </p:grpSpPr>
        <p:pic>
          <p:nvPicPr>
            <p:cNvPr id="10" name="Picture 7" descr="C:\Users\dcalvin\AppData\Local\Microsoft\Windows\Temporary Internet Files\Content.IE5\1YAU3HKI\MP90043094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193" t="8949" r="17909" b="9964"/>
            <a:stretch/>
          </p:blipFill>
          <p:spPr bwMode="auto">
            <a:xfrm>
              <a:off x="3124200" y="4248462"/>
              <a:ext cx="2141096" cy="253333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089031" y="6629400"/>
              <a:ext cx="1659369" cy="215444"/>
            </a:xfrm>
            <a:prstGeom prst="rect">
              <a:avLst/>
            </a:prstGeom>
            <a:noFill/>
          </p:spPr>
          <p:txBody>
            <a:bodyPr wrap="square" rtlCol="0">
              <a:spAutoFit/>
            </a:bodyPr>
            <a:lstStyle/>
            <a:p>
              <a:r>
                <a:rPr lang="en-US" sz="800" dirty="0" smtClean="0"/>
                <a:t>Microsoft  Office clipart</a:t>
              </a:r>
              <a:endParaRPr lang="en-US" sz="800" dirty="0"/>
            </a:p>
          </p:txBody>
        </p:sp>
      </p:grpSp>
    </p:spTree>
    <p:extLst>
      <p:ext uri="{BB962C8B-B14F-4D97-AF65-F5344CB8AC3E}">
        <p14:creationId xmlns:p14="http://schemas.microsoft.com/office/powerpoint/2010/main" val="872589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Asymmetrical (Informal) Balance</a:t>
            </a:r>
            <a:endParaRPr lang="en-US" dirty="0"/>
          </a:p>
        </p:txBody>
      </p:sp>
      <p:sp>
        <p:nvSpPr>
          <p:cNvPr id="3" name="Content Placeholder 2"/>
          <p:cNvSpPr>
            <a:spLocks noGrp="1"/>
          </p:cNvSpPr>
          <p:nvPr>
            <p:ph idx="1"/>
          </p:nvPr>
        </p:nvSpPr>
        <p:spPr/>
        <p:txBody>
          <a:bodyPr/>
          <a:lstStyle/>
          <a:p>
            <a:r>
              <a:rPr lang="en-US" dirty="0"/>
              <a:t>The elements within the design are </a:t>
            </a:r>
            <a:r>
              <a:rPr lang="en-US" dirty="0" smtClean="0"/>
              <a:t>not identical but are arranged to provide  a balanced visual  weight</a:t>
            </a:r>
            <a:endParaRPr lang="en-US"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876" y="3497784"/>
            <a:ext cx="3576637" cy="26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C:\Users\dcalvin\AppData\Local\Microsoft\Windows\Temporary Internet Files\Content.IE5\1YAU3HKI\MP90044406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2876" y="3012163"/>
            <a:ext cx="3889248" cy="35410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769352" y="6337756"/>
            <a:ext cx="1298448" cy="215444"/>
          </a:xfrm>
          <a:prstGeom prst="rect">
            <a:avLst/>
          </a:prstGeom>
          <a:noFill/>
        </p:spPr>
        <p:txBody>
          <a:bodyPr wrap="square" rtlCol="0">
            <a:spAutoFit/>
          </a:bodyPr>
          <a:lstStyle/>
          <a:p>
            <a:r>
              <a:rPr lang="en-US" sz="800" dirty="0" smtClean="0">
                <a:solidFill>
                  <a:schemeClr val="bg1"/>
                </a:solidFill>
              </a:rPr>
              <a:t>Microsoft Office clipart</a:t>
            </a:r>
            <a:endParaRPr lang="en-US" sz="800" dirty="0">
              <a:solidFill>
                <a:schemeClr val="bg1"/>
              </a:solidFill>
            </a:endParaRPr>
          </a:p>
        </p:txBody>
      </p:sp>
      <p:sp>
        <p:nvSpPr>
          <p:cNvPr id="8" name="TextBox 7"/>
          <p:cNvSpPr txBox="1"/>
          <p:nvPr/>
        </p:nvSpPr>
        <p:spPr>
          <a:xfrm>
            <a:off x="2355913" y="5939157"/>
            <a:ext cx="1752600" cy="230832"/>
          </a:xfrm>
          <a:prstGeom prst="rect">
            <a:avLst/>
          </a:prstGeom>
          <a:noFill/>
        </p:spPr>
        <p:txBody>
          <a:bodyPr wrap="square" rtlCol="0">
            <a:spAutoFit/>
          </a:bodyPr>
          <a:lstStyle/>
          <a:p>
            <a:r>
              <a:rPr lang="en-US" sz="900" dirty="0" smtClean="0"/>
              <a:t>Image courtesy Autodesk, Inc.</a:t>
            </a:r>
            <a:endParaRPr lang="en-US" sz="900" dirty="0"/>
          </a:p>
        </p:txBody>
      </p:sp>
    </p:spTree>
    <p:extLst>
      <p:ext uri="{BB962C8B-B14F-4D97-AF65-F5344CB8AC3E}">
        <p14:creationId xmlns:p14="http://schemas.microsoft.com/office/powerpoint/2010/main" val="2441393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Radial Balance</a:t>
            </a:r>
            <a:endParaRPr lang="en-US" dirty="0"/>
          </a:p>
        </p:txBody>
      </p:sp>
      <p:sp>
        <p:nvSpPr>
          <p:cNvPr id="3" name="Content Placeholder 2"/>
          <p:cNvSpPr>
            <a:spLocks noGrp="1"/>
          </p:cNvSpPr>
          <p:nvPr>
            <p:ph idx="1"/>
          </p:nvPr>
        </p:nvSpPr>
        <p:spPr/>
        <p:txBody>
          <a:bodyPr/>
          <a:lstStyle/>
          <a:p>
            <a:r>
              <a:rPr lang="en-US" dirty="0" smtClean="0"/>
              <a:t>Distribution of components in a circular pattern around a center point</a:t>
            </a:r>
            <a:endParaRPr lang="en-US" dirty="0"/>
          </a:p>
        </p:txBody>
      </p:sp>
      <p:grpSp>
        <p:nvGrpSpPr>
          <p:cNvPr id="4" name="Group 3"/>
          <p:cNvGrpSpPr/>
          <p:nvPr/>
        </p:nvGrpSpPr>
        <p:grpSpPr>
          <a:xfrm>
            <a:off x="621670" y="2743200"/>
            <a:ext cx="7900661" cy="3645408"/>
            <a:chOff x="700414" y="2743200"/>
            <a:chExt cx="7900661" cy="3645408"/>
          </a:xfrm>
        </p:grpSpPr>
        <p:grpSp>
          <p:nvGrpSpPr>
            <p:cNvPr id="15" name="Group 14"/>
            <p:cNvGrpSpPr/>
            <p:nvPr/>
          </p:nvGrpSpPr>
          <p:grpSpPr>
            <a:xfrm>
              <a:off x="700414" y="2743200"/>
              <a:ext cx="3657600" cy="3645408"/>
              <a:chOff x="700414" y="2743200"/>
              <a:chExt cx="3657600" cy="3645408"/>
            </a:xfrm>
          </p:grpSpPr>
          <p:pic>
            <p:nvPicPr>
              <p:cNvPr id="18434" name="Picture 2" descr="C:\Users\dcalvin\AppData\Local\Microsoft\Windows\Temporary Internet Files\Content.IE5\P1V6CA4I\MP90030573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414" y="2743200"/>
                <a:ext cx="3657600" cy="36454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81200" y="6169909"/>
                <a:ext cx="930976" cy="215444"/>
              </a:xfrm>
              <a:prstGeom prst="rect">
                <a:avLst/>
              </a:prstGeom>
              <a:noFill/>
            </p:spPr>
            <p:txBody>
              <a:bodyPr wrap="square" rtlCol="0">
                <a:spAutoFit/>
              </a:bodyPr>
              <a:lstStyle/>
              <a:p>
                <a:r>
                  <a:rPr lang="en-US" sz="800" dirty="0" smtClean="0"/>
                  <a:t>Microsoft clipart</a:t>
                </a:r>
                <a:endParaRPr lang="en-US" sz="800" dirty="0"/>
              </a:p>
            </p:txBody>
          </p:sp>
        </p:grpSp>
        <p:grpSp>
          <p:nvGrpSpPr>
            <p:cNvPr id="7" name="Group 6"/>
            <p:cNvGrpSpPr/>
            <p:nvPr/>
          </p:nvGrpSpPr>
          <p:grpSpPr>
            <a:xfrm>
              <a:off x="4572000" y="2903124"/>
              <a:ext cx="4029075" cy="3389313"/>
              <a:chOff x="4572000" y="2903124"/>
              <a:chExt cx="4029075" cy="3389313"/>
            </a:xfrm>
          </p:grpSpPr>
          <p:pic>
            <p:nvPicPr>
              <p:cNvPr id="12" name="Picture 6" descr="\\SERVER\Users\dkennedy\My Documents\My Pictures\Microsoft Clip Organizer\j04426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903124"/>
                <a:ext cx="402907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6"/>
              <p:cNvSpPr txBox="1">
                <a:spLocks noChangeArrowheads="1"/>
              </p:cNvSpPr>
              <p:nvPr/>
            </p:nvSpPr>
            <p:spPr bwMode="auto">
              <a:xfrm>
                <a:off x="7086600" y="2903124"/>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a:t>Microsoft Office clipart</a:t>
                </a:r>
              </a:p>
            </p:txBody>
          </p:sp>
          <p:sp>
            <p:nvSpPr>
              <p:cNvPr id="14" name="TextBox 13"/>
              <p:cNvSpPr txBox="1">
                <a:spLocks noChangeArrowheads="1"/>
              </p:cNvSpPr>
              <p:nvPr/>
            </p:nvSpPr>
            <p:spPr bwMode="auto">
              <a:xfrm>
                <a:off x="4648200" y="5646324"/>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Dresden </a:t>
                </a:r>
                <a:r>
                  <a:rPr lang="en-US" dirty="0" err="1"/>
                  <a:t>Frauenkirche</a:t>
                </a:r>
                <a:endParaRPr lang="en-US" dirty="0"/>
              </a:p>
              <a:p>
                <a:pPr eaLnBrk="1" hangingPunct="1"/>
                <a:r>
                  <a:rPr lang="en-US" dirty="0" smtClean="0"/>
                  <a:t>Dresden</a:t>
                </a:r>
                <a:r>
                  <a:rPr lang="en-US" dirty="0"/>
                  <a:t>, </a:t>
                </a:r>
                <a:r>
                  <a:rPr lang="en-US" dirty="0" err="1"/>
                  <a:t>Germay</a:t>
                </a:r>
                <a:endParaRPr lang="en-US" dirty="0"/>
              </a:p>
            </p:txBody>
          </p:sp>
        </p:grpSp>
      </p:grpSp>
    </p:spTree>
    <p:extLst>
      <p:ext uri="{BB962C8B-B14F-4D97-AF65-F5344CB8AC3E}">
        <p14:creationId xmlns:p14="http://schemas.microsoft.com/office/powerpoint/2010/main" val="1362201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457200" y="1295401"/>
            <a:ext cx="82296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t>Used to draw attention to one area</a:t>
            </a:r>
          </a:p>
          <a:p>
            <a:r>
              <a:rPr lang="en-US" dirty="0" smtClean="0"/>
              <a:t>Focal Point – feature in a design that attracts the eye</a:t>
            </a:r>
          </a:p>
          <a:p>
            <a:r>
              <a:rPr lang="en-US" dirty="0" smtClean="0"/>
              <a:t>Can </a:t>
            </a:r>
            <a:r>
              <a:rPr lang="en-US" dirty="0"/>
              <a:t>be achieved through </a:t>
            </a:r>
            <a:endParaRPr lang="en-US" dirty="0" smtClean="0"/>
          </a:p>
          <a:p>
            <a:pPr lvl="1"/>
            <a:r>
              <a:rPr lang="en-US" dirty="0" smtClean="0"/>
              <a:t>Size</a:t>
            </a:r>
          </a:p>
          <a:p>
            <a:pPr lvl="1"/>
            <a:r>
              <a:rPr lang="en-US" dirty="0" smtClean="0"/>
              <a:t>Placement </a:t>
            </a:r>
          </a:p>
          <a:p>
            <a:pPr lvl="1"/>
            <a:r>
              <a:rPr lang="en-US" dirty="0" smtClean="0"/>
              <a:t>Shape</a:t>
            </a:r>
          </a:p>
          <a:p>
            <a:pPr lvl="1"/>
            <a:r>
              <a:rPr lang="en-US" dirty="0" smtClean="0"/>
              <a:t>Contrast</a:t>
            </a:r>
          </a:p>
          <a:p>
            <a:pPr lvl="1"/>
            <a:r>
              <a:rPr lang="en-US" dirty="0" smtClean="0"/>
              <a:t>Use </a:t>
            </a:r>
            <a:r>
              <a:rPr lang="en-US" dirty="0"/>
              <a:t>of lines</a:t>
            </a:r>
          </a:p>
          <a:p>
            <a:endParaRPr lang="en-US" dirty="0"/>
          </a:p>
        </p:txBody>
      </p:sp>
      <p:sp>
        <p:nvSpPr>
          <p:cNvPr id="2" name="Title 1"/>
          <p:cNvSpPr>
            <a:spLocks noGrp="1"/>
          </p:cNvSpPr>
          <p:nvPr>
            <p:ph type="title"/>
          </p:nvPr>
        </p:nvSpPr>
        <p:spPr/>
        <p:txBody>
          <a:bodyPr/>
          <a:lstStyle/>
          <a:p>
            <a:r>
              <a:rPr lang="en-US" dirty="0" smtClean="0"/>
              <a:t>Emphasis</a:t>
            </a:r>
            <a:endParaRPr lang="en-US" dirty="0"/>
          </a:p>
        </p:txBody>
      </p:sp>
      <p:pic>
        <p:nvPicPr>
          <p:cNvPr id="21506" name="Picture 2" descr="C:\Users\dcalvin\AppData\Local\Microsoft\Windows\Temporary Internet Files\Content.IE5\1YAU3HKI\MP900386303[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766002" y="3661353"/>
            <a:ext cx="1907114" cy="28968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File:Park Guell Tile.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0525" y="3661354"/>
            <a:ext cx="215265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5562600" y="6315654"/>
            <a:ext cx="1066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Wikipedia.org</a:t>
            </a:r>
          </a:p>
        </p:txBody>
      </p:sp>
      <p:sp>
        <p:nvSpPr>
          <p:cNvPr id="10" name="TextBox 9"/>
          <p:cNvSpPr txBox="1"/>
          <p:nvPr/>
        </p:nvSpPr>
        <p:spPr>
          <a:xfrm>
            <a:off x="6781800" y="6332390"/>
            <a:ext cx="1295400" cy="215444"/>
          </a:xfrm>
          <a:prstGeom prst="rect">
            <a:avLst/>
          </a:prstGeom>
          <a:noFill/>
        </p:spPr>
        <p:txBody>
          <a:bodyPr wrap="square" rtlCol="0">
            <a:spAutoFit/>
          </a:bodyPr>
          <a:lstStyle/>
          <a:p>
            <a:r>
              <a:rPr lang="en-US" sz="800" dirty="0" smtClean="0"/>
              <a:t>Microsoft Office clipart</a:t>
            </a:r>
            <a:endParaRPr lang="en-US" sz="800" dirty="0"/>
          </a:p>
        </p:txBody>
      </p:sp>
    </p:spTree>
    <p:extLst>
      <p:ext uri="{BB962C8B-B14F-4D97-AF65-F5344CB8AC3E}">
        <p14:creationId xmlns:p14="http://schemas.microsoft.com/office/powerpoint/2010/main" val="1424631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Emphasis</a:t>
            </a:r>
            <a:endParaRPr lang="en-US" dirty="0"/>
          </a:p>
        </p:txBody>
      </p:sp>
      <p:sp>
        <p:nvSpPr>
          <p:cNvPr id="10" name="TextBox 9"/>
          <p:cNvSpPr txBox="1"/>
          <p:nvPr/>
        </p:nvSpPr>
        <p:spPr>
          <a:xfrm>
            <a:off x="6781800" y="6332390"/>
            <a:ext cx="930976" cy="215444"/>
          </a:xfrm>
          <a:prstGeom prst="rect">
            <a:avLst/>
          </a:prstGeom>
          <a:noFill/>
        </p:spPr>
        <p:txBody>
          <a:bodyPr wrap="square" rtlCol="0">
            <a:spAutoFit/>
          </a:bodyPr>
          <a:lstStyle/>
          <a:p>
            <a:r>
              <a:rPr lang="en-US" sz="800" dirty="0" smtClean="0"/>
              <a:t>Microsoft clipart</a:t>
            </a:r>
            <a:endParaRPr lang="en-US" sz="800" dirty="0"/>
          </a:p>
        </p:txBody>
      </p:sp>
      <p:pic>
        <p:nvPicPr>
          <p:cNvPr id="11" name="Picture 4" descr="E:\desktop08_04_10\EDD pictures\iStock_000009563369X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1" y="1162565"/>
            <a:ext cx="8153400" cy="539732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8"/>
          <p:cNvSpPr>
            <a:spLocks noChangeArrowheads="1"/>
          </p:cNvSpPr>
          <p:nvPr/>
        </p:nvSpPr>
        <p:spPr bwMode="auto">
          <a:xfrm>
            <a:off x="7977566" y="6347010"/>
            <a:ext cx="861635" cy="18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spTree>
    <p:extLst>
      <p:ext uri="{BB962C8B-B14F-4D97-AF65-F5344CB8AC3E}">
        <p14:creationId xmlns:p14="http://schemas.microsoft.com/office/powerpoint/2010/main" val="2517959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Point</a:t>
            </a:r>
            <a:endParaRPr lang="en-US" dirty="0"/>
          </a:p>
        </p:txBody>
      </p:sp>
      <p:sp>
        <p:nvSpPr>
          <p:cNvPr id="12" name="Content Placeholder 11"/>
          <p:cNvSpPr>
            <a:spLocks noGrp="1"/>
          </p:cNvSpPr>
          <p:nvPr>
            <p:ph idx="1"/>
          </p:nvPr>
        </p:nvSpPr>
        <p:spPr>
          <a:xfrm>
            <a:off x="457200" y="1295400"/>
            <a:ext cx="5562600" cy="4830763"/>
          </a:xfrm>
        </p:spPr>
        <p:txBody>
          <a:bodyPr/>
          <a:lstStyle/>
          <a:p>
            <a:r>
              <a:rPr lang="en-US" dirty="0" smtClean="0"/>
              <a:t>Most basic element of design</a:t>
            </a:r>
          </a:p>
          <a:p>
            <a:r>
              <a:rPr lang="en-US" dirty="0" smtClean="0"/>
              <a:t>Has position but no dimension</a:t>
            </a:r>
          </a:p>
          <a:p>
            <a:r>
              <a:rPr lang="en-US" dirty="0" smtClean="0"/>
              <a:t>Can be described by coordinates on a plane</a:t>
            </a:r>
          </a:p>
          <a:p>
            <a:r>
              <a:rPr lang="en-US" dirty="0" smtClean="0"/>
              <a:t>Used to indicate a location</a:t>
            </a:r>
          </a:p>
          <a:p>
            <a:endParaRPr lang="en-US"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8326" y="3505200"/>
            <a:ext cx="2743200" cy="3166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57200"/>
            <a:ext cx="2681161"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88326" y="6627168"/>
            <a:ext cx="2681161" cy="230832"/>
          </a:xfrm>
          <a:prstGeom prst="rect">
            <a:avLst/>
          </a:prstGeom>
          <a:noFill/>
        </p:spPr>
        <p:txBody>
          <a:bodyPr wrap="square" rtlCol="0">
            <a:spAutoFit/>
          </a:bodyPr>
          <a:lstStyle/>
          <a:p>
            <a:r>
              <a:rPr lang="en-US" sz="900" dirty="0" smtClean="0"/>
              <a:t>Image courtesy Autodesk, Inc.</a:t>
            </a:r>
            <a:endParaRPr lang="en-US" sz="900" dirty="0"/>
          </a:p>
        </p:txBody>
      </p:sp>
      <p:sp>
        <p:nvSpPr>
          <p:cNvPr id="8" name="TextBox 7"/>
          <p:cNvSpPr txBox="1"/>
          <p:nvPr/>
        </p:nvSpPr>
        <p:spPr>
          <a:xfrm>
            <a:off x="6248399" y="3124200"/>
            <a:ext cx="2681161" cy="230832"/>
          </a:xfrm>
          <a:prstGeom prst="rect">
            <a:avLst/>
          </a:prstGeom>
          <a:noFill/>
        </p:spPr>
        <p:txBody>
          <a:bodyPr wrap="square" rtlCol="0">
            <a:spAutoFit/>
          </a:bodyPr>
          <a:lstStyle/>
          <a:p>
            <a:r>
              <a:rPr lang="en-US" sz="900" dirty="0" smtClean="0"/>
              <a:t>Image courtesy Autodesk, Inc.</a:t>
            </a:r>
            <a:endParaRPr lang="en-US" sz="900" dirty="0"/>
          </a:p>
        </p:txBody>
      </p:sp>
    </p:spTree>
    <p:extLst>
      <p:ext uri="{BB962C8B-B14F-4D97-AF65-F5344CB8AC3E}">
        <p14:creationId xmlns:p14="http://schemas.microsoft.com/office/powerpoint/2010/main" val="360421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09600" y="1143000"/>
            <a:ext cx="5791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eaLnBrk="0" hangingPunct="0">
              <a:spcBef>
                <a:spcPct val="50000"/>
              </a:spcBef>
              <a:buFont typeface="Arial" pitchFamily="34" charset="0"/>
              <a:buChar char="•"/>
            </a:pPr>
            <a:r>
              <a:rPr lang="en-US" sz="3200" dirty="0" smtClean="0"/>
              <a:t>The degree of relative difference between elements</a:t>
            </a:r>
          </a:p>
          <a:p>
            <a:pPr algn="ctr" eaLnBrk="0" hangingPunct="0">
              <a:spcBef>
                <a:spcPct val="50000"/>
              </a:spcBef>
            </a:pPr>
            <a:endParaRPr lang="en-US" sz="3200" dirty="0"/>
          </a:p>
        </p:txBody>
      </p:sp>
      <p:sp>
        <p:nvSpPr>
          <p:cNvPr id="32771"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002060"/>
                </a:solidFill>
              </a:rPr>
              <a:t>Contrast</a:t>
            </a:r>
          </a:p>
        </p:txBody>
      </p:sp>
      <p:grpSp>
        <p:nvGrpSpPr>
          <p:cNvPr id="2" name="Group 1"/>
          <p:cNvGrpSpPr/>
          <p:nvPr/>
        </p:nvGrpSpPr>
        <p:grpSpPr>
          <a:xfrm>
            <a:off x="6303919" y="239929"/>
            <a:ext cx="2744316" cy="4114465"/>
            <a:chOff x="6303919" y="1552850"/>
            <a:chExt cx="2744316" cy="4114465"/>
          </a:xfrm>
        </p:grpSpPr>
        <p:pic>
          <p:nvPicPr>
            <p:cNvPr id="27653" name="Picture 5" descr="C:\Users\dcalvin\AppData\Local\Microsoft\Windows\Temporary Internet Files\Content.IE5\X1JWRT7V\MP9004252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3919" y="1552850"/>
              <a:ext cx="2744316" cy="4114465"/>
            </a:xfrm>
            <a:prstGeom prst="rect">
              <a:avLst/>
            </a:prstGeom>
            <a:noFill/>
            <a:extLst>
              <a:ext uri="{909E8E84-426E-40DD-AFC4-6F175D3DCCD1}">
                <a14:hiddenFill xmlns:a14="http://schemas.microsoft.com/office/drawing/2010/main">
                  <a:solidFill>
                    <a:srgbClr val="FFFFFF"/>
                  </a:solidFill>
                </a14:hiddenFill>
              </a:ext>
            </a:extLst>
          </p:spPr>
        </p:pic>
        <p:sp>
          <p:nvSpPr>
            <p:cNvPr id="32776" name="TextBox 9"/>
            <p:cNvSpPr txBox="1">
              <a:spLocks noChangeArrowheads="1"/>
            </p:cNvSpPr>
            <p:nvPr/>
          </p:nvSpPr>
          <p:spPr bwMode="auto">
            <a:xfrm>
              <a:off x="7752835" y="155285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grpSp>
      <p:pic>
        <p:nvPicPr>
          <p:cNvPr id="286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3451324"/>
            <a:ext cx="44577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6303919" y="4648200"/>
            <a:ext cx="2667000" cy="2000250"/>
            <a:chOff x="6303919" y="4648200"/>
            <a:chExt cx="2667000" cy="2000250"/>
          </a:xfrm>
        </p:grpSpPr>
        <p:pic>
          <p:nvPicPr>
            <p:cNvPr id="7" name="Picture 6" descr="iStock_000011549655XSmall.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3919" y="464820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6303919" y="46482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t>©iStockphoto.com </a:t>
              </a:r>
            </a:p>
          </p:txBody>
        </p:sp>
      </p:grpSp>
      <p:sp>
        <p:nvSpPr>
          <p:cNvPr id="12" name="TextBox 11"/>
          <p:cNvSpPr txBox="1"/>
          <p:nvPr/>
        </p:nvSpPr>
        <p:spPr>
          <a:xfrm>
            <a:off x="3548519" y="5735092"/>
            <a:ext cx="1752600" cy="230832"/>
          </a:xfrm>
          <a:prstGeom prst="rect">
            <a:avLst/>
          </a:prstGeom>
          <a:noFill/>
        </p:spPr>
        <p:txBody>
          <a:bodyPr wrap="square" rtlCol="0">
            <a:spAutoFit/>
          </a:bodyPr>
          <a:lstStyle/>
          <a:p>
            <a:r>
              <a:rPr lang="en-US" sz="900" dirty="0" smtClean="0"/>
              <a:t>Image courtesy Autodesk, Inc.</a:t>
            </a:r>
            <a:endParaRPr lang="en-US" sz="900" dirty="0"/>
          </a:p>
        </p:txBody>
      </p:sp>
    </p:spTree>
    <p:extLst>
      <p:ext uri="{BB962C8B-B14F-4D97-AF65-F5344CB8AC3E}">
        <p14:creationId xmlns:p14="http://schemas.microsoft.com/office/powerpoint/2010/main" val="27400412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09600" y="1143000"/>
            <a:ext cx="8305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eaLnBrk="0" hangingPunct="0">
              <a:spcBef>
                <a:spcPct val="50000"/>
              </a:spcBef>
              <a:buFont typeface="Arial" pitchFamily="34" charset="0"/>
              <a:buChar char="•"/>
            </a:pPr>
            <a:r>
              <a:rPr lang="en-US" sz="3200" dirty="0" smtClean="0"/>
              <a:t>Can be used to emphasize an element of a design</a:t>
            </a:r>
            <a:endParaRPr lang="en-US" sz="3200" dirty="0"/>
          </a:p>
        </p:txBody>
      </p:sp>
      <p:sp>
        <p:nvSpPr>
          <p:cNvPr id="32771"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002060"/>
                </a:solidFill>
              </a:rPr>
              <a:t>Contrast</a:t>
            </a:r>
          </a:p>
        </p:txBody>
      </p:sp>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362199"/>
            <a:ext cx="5472113" cy="410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943600" y="6468110"/>
            <a:ext cx="1752600" cy="230832"/>
          </a:xfrm>
          <a:prstGeom prst="rect">
            <a:avLst/>
          </a:prstGeom>
          <a:noFill/>
        </p:spPr>
        <p:txBody>
          <a:bodyPr wrap="square" rtlCol="0">
            <a:spAutoFit/>
          </a:bodyPr>
          <a:lstStyle/>
          <a:p>
            <a:r>
              <a:rPr lang="en-US" sz="900" dirty="0" smtClean="0"/>
              <a:t>Image courtesy Autodesk, Inc.</a:t>
            </a:r>
            <a:endParaRPr lang="en-US" sz="900" dirty="0"/>
          </a:p>
        </p:txBody>
      </p:sp>
    </p:spTree>
    <p:extLst>
      <p:ext uri="{BB962C8B-B14F-4D97-AF65-F5344CB8AC3E}">
        <p14:creationId xmlns:p14="http://schemas.microsoft.com/office/powerpoint/2010/main" val="498507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457200" y="1295401"/>
            <a:ext cx="82296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t>Repeated use of line, shape, color, texture or pattern</a:t>
            </a:r>
          </a:p>
          <a:p>
            <a:r>
              <a:rPr lang="en-US" dirty="0" smtClean="0"/>
              <a:t>A harmonious pattern or sequence</a:t>
            </a:r>
          </a:p>
          <a:p>
            <a:r>
              <a:rPr lang="en-US" dirty="0" smtClean="0"/>
              <a:t>Types</a:t>
            </a:r>
          </a:p>
          <a:p>
            <a:pPr lvl="1"/>
            <a:r>
              <a:rPr lang="en-US" dirty="0" smtClean="0"/>
              <a:t>Regular</a:t>
            </a:r>
          </a:p>
          <a:p>
            <a:pPr lvl="1"/>
            <a:r>
              <a:rPr lang="en-US" dirty="0" smtClean="0"/>
              <a:t>Random</a:t>
            </a:r>
          </a:p>
          <a:p>
            <a:pPr lvl="1"/>
            <a:r>
              <a:rPr lang="en-US" dirty="0" smtClean="0"/>
              <a:t>Gradated</a:t>
            </a:r>
          </a:p>
          <a:p>
            <a:pPr lvl="1"/>
            <a:r>
              <a:rPr lang="en-US" dirty="0" smtClean="0"/>
              <a:t>Graduated</a:t>
            </a:r>
            <a:endParaRPr lang="en-US" dirty="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Rhythm</a:t>
            </a:r>
            <a:endParaRPr lang="en-US" dirty="0"/>
          </a:p>
        </p:txBody>
      </p:sp>
      <p:pic>
        <p:nvPicPr>
          <p:cNvPr id="24579" name="Picture 3" descr="C:\Users\dcalvin\AppData\Local\Microsoft\Windows\Temporary Internet Files\Content.IE5\P1V6CA4I\MP90043132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124200"/>
            <a:ext cx="3338587"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9"/>
          <p:cNvSpPr txBox="1">
            <a:spLocks noChangeArrowheads="1"/>
          </p:cNvSpPr>
          <p:nvPr/>
        </p:nvSpPr>
        <p:spPr bwMode="auto">
          <a:xfrm>
            <a:off x="7162800" y="63373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Tree>
    <p:extLst>
      <p:ext uri="{BB962C8B-B14F-4D97-AF65-F5344CB8AC3E}">
        <p14:creationId xmlns:p14="http://schemas.microsoft.com/office/powerpoint/2010/main" val="22221060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457200" y="1295401"/>
            <a:ext cx="82296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t>An element is repeated at the same repetition/interval </a:t>
            </a:r>
          </a:p>
          <a:p>
            <a:pPr lvl="1"/>
            <a:endParaRPr lang="en-US" dirty="0"/>
          </a:p>
        </p:txBody>
      </p:sp>
      <p:sp>
        <p:nvSpPr>
          <p:cNvPr id="2" name="Title 1"/>
          <p:cNvSpPr>
            <a:spLocks noGrp="1"/>
          </p:cNvSpPr>
          <p:nvPr>
            <p:ph type="title"/>
          </p:nvPr>
        </p:nvSpPr>
        <p:spPr/>
        <p:txBody>
          <a:bodyPr/>
          <a:lstStyle/>
          <a:p>
            <a:r>
              <a:rPr lang="en-US" dirty="0" smtClean="0"/>
              <a:t>Regular Rhythm</a:t>
            </a:r>
            <a:endParaRPr lang="en-US" dirty="0"/>
          </a:p>
        </p:txBody>
      </p:sp>
      <p:grpSp>
        <p:nvGrpSpPr>
          <p:cNvPr id="3" name="Group 2"/>
          <p:cNvGrpSpPr/>
          <p:nvPr/>
        </p:nvGrpSpPr>
        <p:grpSpPr>
          <a:xfrm>
            <a:off x="4572000" y="3448050"/>
            <a:ext cx="4267200" cy="2743200"/>
            <a:chOff x="4572000" y="3448050"/>
            <a:chExt cx="4267200" cy="2743200"/>
          </a:xfrm>
        </p:grpSpPr>
        <p:pic>
          <p:nvPicPr>
            <p:cNvPr id="6" name="Picture 9" descr="\\SERVER\Users\dkennedy\My Documents\My Pictures\Microsoft Clip Organizer\j04327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448050"/>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543800" y="344805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grpSp>
      <p:grpSp>
        <p:nvGrpSpPr>
          <p:cNvPr id="4" name="Group 3"/>
          <p:cNvGrpSpPr/>
          <p:nvPr/>
        </p:nvGrpSpPr>
        <p:grpSpPr>
          <a:xfrm>
            <a:off x="685800" y="3505200"/>
            <a:ext cx="3733800" cy="2686050"/>
            <a:chOff x="685800" y="3505200"/>
            <a:chExt cx="3733800" cy="2686050"/>
          </a:xfrm>
        </p:grpSpPr>
        <p:pic>
          <p:nvPicPr>
            <p:cNvPr id="5" name="Picture 7" descr="\\SERVER\Users\dkennedy\My Documents\My Pictures\Microsoft Clip Organizer\j04445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50520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3124200" y="35052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grpSp>
    </p:spTree>
    <p:extLst>
      <p:ext uri="{BB962C8B-B14F-4D97-AF65-F5344CB8AC3E}">
        <p14:creationId xmlns:p14="http://schemas.microsoft.com/office/powerpoint/2010/main" val="17339118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002060"/>
                </a:solidFill>
              </a:rPr>
              <a:t>Random Rhythm</a:t>
            </a:r>
          </a:p>
        </p:txBody>
      </p:sp>
      <p:pic>
        <p:nvPicPr>
          <p:cNvPr id="5" name="Picture 3" descr="C:\Users\dcalvin\AppData\Local\Microsoft\Windows\Temporary Internet Files\Content.IE5\1YAU3HKI\MP9002898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349337"/>
            <a:ext cx="2114550" cy="32038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4038600" y="63373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solidFill>
                  <a:schemeClr val="bg1"/>
                </a:solidFill>
              </a:rPr>
              <a:t>Microsoft Office clipart</a:t>
            </a:r>
          </a:p>
        </p:txBody>
      </p:sp>
      <p:pic>
        <p:nvPicPr>
          <p:cNvPr id="26626" name="Picture 2" descr="C:\Users\dcalvin\AppData\Local\Microsoft\Windows\Temporary Internet Files\Content.IE5\1YAU3HKI\MP90042433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1213634"/>
            <a:ext cx="3557587" cy="53337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a:spLocks noChangeArrowheads="1"/>
          </p:cNvSpPr>
          <p:nvPr/>
        </p:nvSpPr>
        <p:spPr bwMode="auto">
          <a:xfrm>
            <a:off x="7696200" y="1246216"/>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
        <p:nvSpPr>
          <p:cNvPr id="9" name="Rectangle 2"/>
          <p:cNvSpPr>
            <a:spLocks noChangeArrowheads="1"/>
          </p:cNvSpPr>
          <p:nvPr/>
        </p:nvSpPr>
        <p:spPr bwMode="auto">
          <a:xfrm>
            <a:off x="609600" y="1447800"/>
            <a:ext cx="4953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eaLnBrk="0" hangingPunct="0">
              <a:spcBef>
                <a:spcPct val="50000"/>
              </a:spcBef>
              <a:buFont typeface="Arial" pitchFamily="34" charset="0"/>
              <a:buChar char="•"/>
            </a:pPr>
            <a:r>
              <a:rPr lang="en-US" sz="3200" dirty="0" smtClean="0"/>
              <a:t>The repetition of the element is random or situated at irregular intervals</a:t>
            </a:r>
            <a:endParaRPr lang="en-US" sz="3200" dirty="0"/>
          </a:p>
        </p:txBody>
      </p:sp>
    </p:spTree>
    <p:extLst>
      <p:ext uri="{BB962C8B-B14F-4D97-AF65-F5344CB8AC3E}">
        <p14:creationId xmlns:p14="http://schemas.microsoft.com/office/powerpoint/2010/main" val="2338545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002060"/>
                </a:solidFill>
              </a:rPr>
              <a:t>Gradated Rhythm</a:t>
            </a:r>
          </a:p>
        </p:txBody>
      </p:sp>
      <p:pic>
        <p:nvPicPr>
          <p:cNvPr id="31750" name="Picture 6" descr="File:Rock stacking4.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810000"/>
            <a:ext cx="21717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5"/>
          <p:cNvSpPr txBox="1">
            <a:spLocks noChangeArrowheads="1"/>
          </p:cNvSpPr>
          <p:nvPr/>
        </p:nvSpPr>
        <p:spPr bwMode="auto">
          <a:xfrm>
            <a:off x="516699" y="6480479"/>
            <a:ext cx="1066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solidFill>
                  <a:schemeClr val="bg1"/>
                </a:solidFill>
              </a:rPr>
              <a:t>www.wikimedia.or</a:t>
            </a:r>
            <a:r>
              <a:rPr lang="en-US" sz="800" dirty="0"/>
              <a:t>g</a:t>
            </a:r>
          </a:p>
        </p:txBody>
      </p:sp>
      <p:sp>
        <p:nvSpPr>
          <p:cNvPr id="7" name="TextBox 6"/>
          <p:cNvSpPr txBox="1">
            <a:spLocks noChangeArrowheads="1"/>
          </p:cNvSpPr>
          <p:nvPr/>
        </p:nvSpPr>
        <p:spPr bwMode="auto">
          <a:xfrm>
            <a:off x="3200400" y="3886200"/>
            <a:ext cx="2743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Left: Stack of rocks used as focal point in landscaping</a:t>
            </a:r>
          </a:p>
        </p:txBody>
      </p:sp>
      <p:pic>
        <p:nvPicPr>
          <p:cNvPr id="3175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3810000"/>
            <a:ext cx="18748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9"/>
          <p:cNvSpPr txBox="1">
            <a:spLocks noChangeArrowheads="1"/>
          </p:cNvSpPr>
          <p:nvPr/>
        </p:nvSpPr>
        <p:spPr bwMode="auto">
          <a:xfrm>
            <a:off x="6553200" y="64262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solidFill>
                  <a:schemeClr val="bg1"/>
                </a:solidFill>
              </a:rPr>
              <a:t>Microsoft Office clipart</a:t>
            </a:r>
          </a:p>
        </p:txBody>
      </p:sp>
      <p:sp>
        <p:nvSpPr>
          <p:cNvPr id="11" name="Rectangle 10"/>
          <p:cNvSpPr>
            <a:spLocks noChangeArrowheads="1"/>
          </p:cNvSpPr>
          <p:nvPr/>
        </p:nvSpPr>
        <p:spPr bwMode="auto">
          <a:xfrm>
            <a:off x="3276600" y="5334000"/>
            <a:ext cx="3124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Right: The Chinese Tower English Gardens</a:t>
            </a:r>
          </a:p>
          <a:p>
            <a:r>
              <a:rPr lang="en-US"/>
              <a:t>Munich, Germany</a:t>
            </a:r>
          </a:p>
        </p:txBody>
      </p:sp>
      <p:pic>
        <p:nvPicPr>
          <p:cNvPr id="12" name="Picture 19" descr="C:\Users\dcalvin\AppData\Local\Microsoft\Windows\Temporary Internet Files\Content.IE5\P1V6CA4I\MP90042549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644" t="22831" r="9173" b="15486"/>
          <a:stretch/>
        </p:blipFill>
        <p:spPr bwMode="auto">
          <a:xfrm>
            <a:off x="2971410" y="3894029"/>
            <a:ext cx="3455486" cy="26765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a:spLocks noChangeArrowheads="1"/>
          </p:cNvSpPr>
          <p:nvPr/>
        </p:nvSpPr>
        <p:spPr bwMode="auto">
          <a:xfrm>
            <a:off x="2971410" y="6373226"/>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
        <p:nvSpPr>
          <p:cNvPr id="14" name="Rectangle 2"/>
          <p:cNvSpPr>
            <a:spLocks noChangeArrowheads="1"/>
          </p:cNvSpPr>
          <p:nvPr/>
        </p:nvSpPr>
        <p:spPr bwMode="auto">
          <a:xfrm>
            <a:off x="609600" y="1325940"/>
            <a:ext cx="830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eaLnBrk="0" hangingPunct="0">
              <a:spcBef>
                <a:spcPct val="50000"/>
              </a:spcBef>
              <a:buFont typeface="Arial" pitchFamily="34" charset="0"/>
              <a:buChar char="•"/>
            </a:pPr>
            <a:r>
              <a:rPr lang="en-US" sz="3200" dirty="0" smtClean="0"/>
              <a:t>The repeated element is identical with the exception of one detail increasing or decreasing gradually with each repetition</a:t>
            </a:r>
            <a:endParaRPr lang="en-US" sz="3200" dirty="0"/>
          </a:p>
        </p:txBody>
      </p:sp>
    </p:spTree>
    <p:extLst>
      <p:ext uri="{BB962C8B-B14F-4D97-AF65-F5344CB8AC3E}">
        <p14:creationId xmlns:p14="http://schemas.microsoft.com/office/powerpoint/2010/main" val="149930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solidFill>
                  <a:srgbClr val="002060"/>
                </a:solidFill>
              </a:rPr>
              <a:t>Graduated Rhythm</a:t>
            </a:r>
            <a:endParaRPr lang="en-US" dirty="0" smtClean="0">
              <a:solidFill>
                <a:srgbClr val="002060"/>
              </a:solidFill>
            </a:endParaRPr>
          </a:p>
        </p:txBody>
      </p:sp>
      <p:sp>
        <p:nvSpPr>
          <p:cNvPr id="13" name="TextBox 12"/>
          <p:cNvSpPr txBox="1">
            <a:spLocks noChangeArrowheads="1"/>
          </p:cNvSpPr>
          <p:nvPr/>
        </p:nvSpPr>
        <p:spPr bwMode="auto">
          <a:xfrm>
            <a:off x="5181600" y="37338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a:t>Microsoft Office clipart</a:t>
            </a:r>
          </a:p>
        </p:txBody>
      </p:sp>
      <p:pic>
        <p:nvPicPr>
          <p:cNvPr id="25602" name="Picture 2" descr="C:\Users\dcalvin\AppData\Local\Microsoft\Windows\Temporary Internet Files\Content.IE5\X1JWRT7V\MP90043927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2523" y="2819400"/>
            <a:ext cx="5792877" cy="3850884"/>
          </a:xfrm>
          <a:prstGeom prst="rect">
            <a:avLst/>
          </a:prstGeom>
          <a:noFill/>
          <a:extLst>
            <a:ext uri="{909E8E84-426E-40DD-AFC4-6F175D3DCCD1}">
              <a14:hiddenFill xmlns:a14="http://schemas.microsoft.com/office/drawing/2010/main">
                <a:solidFill>
                  <a:srgbClr val="FFFFFF"/>
                </a:solidFill>
              </a14:hiddenFill>
            </a:ext>
          </a:extLst>
        </p:spPr>
      </p:pic>
      <p:sp>
        <p:nvSpPr>
          <p:cNvPr id="32776" name="TextBox 9"/>
          <p:cNvSpPr txBox="1">
            <a:spLocks noChangeArrowheads="1"/>
          </p:cNvSpPr>
          <p:nvPr/>
        </p:nvSpPr>
        <p:spPr bwMode="auto">
          <a:xfrm>
            <a:off x="7643446" y="6484669"/>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a:t>Microsoft Office clipart</a:t>
            </a:r>
          </a:p>
        </p:txBody>
      </p:sp>
      <p:sp>
        <p:nvSpPr>
          <p:cNvPr id="7" name="Rectangle 2"/>
          <p:cNvSpPr>
            <a:spLocks noChangeArrowheads="1"/>
          </p:cNvSpPr>
          <p:nvPr/>
        </p:nvSpPr>
        <p:spPr bwMode="auto">
          <a:xfrm>
            <a:off x="609600" y="1143000"/>
            <a:ext cx="8305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eaLnBrk="0" hangingPunct="0">
              <a:spcBef>
                <a:spcPct val="50000"/>
              </a:spcBef>
              <a:buFont typeface="Arial" pitchFamily="34" charset="0"/>
              <a:buChar char="•"/>
            </a:pPr>
            <a:r>
              <a:rPr lang="en-US" sz="3200" dirty="0" smtClean="0"/>
              <a:t>The repeated element becomes closer or further apart</a:t>
            </a:r>
            <a:endParaRPr lang="en-US" sz="3200" dirty="0"/>
          </a:p>
        </p:txBody>
      </p:sp>
    </p:spTree>
    <p:extLst>
      <p:ext uri="{BB962C8B-B14F-4D97-AF65-F5344CB8AC3E}">
        <p14:creationId xmlns:p14="http://schemas.microsoft.com/office/powerpoint/2010/main" val="3513941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09600" y="1143000"/>
            <a:ext cx="5257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eaLnBrk="0" hangingPunct="0">
              <a:spcBef>
                <a:spcPct val="50000"/>
              </a:spcBef>
              <a:buFont typeface="Arial" pitchFamily="34" charset="0"/>
              <a:buChar char="•"/>
            </a:pPr>
            <a:r>
              <a:rPr lang="en-US" sz="3200" dirty="0" smtClean="0"/>
              <a:t>Comparative relationship between elements in a design with respect to size</a:t>
            </a:r>
          </a:p>
          <a:p>
            <a:pPr marL="457200" indent="-457200" eaLnBrk="0" hangingPunct="0">
              <a:spcBef>
                <a:spcPct val="50000"/>
              </a:spcBef>
              <a:buFont typeface="Arial" pitchFamily="34" charset="0"/>
              <a:buChar char="•"/>
            </a:pPr>
            <a:r>
              <a:rPr lang="en-US" sz="3200" dirty="0" smtClean="0"/>
              <a:t>Scale – </a:t>
            </a:r>
            <a:r>
              <a:rPr lang="en-US" sz="3200" smtClean="0"/>
              <a:t>The proportion </a:t>
            </a:r>
            <a:r>
              <a:rPr lang="en-US" sz="3200" dirty="0" smtClean="0"/>
              <a:t>or size of an element in relation to the other elements</a:t>
            </a:r>
            <a:endParaRPr lang="en-US" sz="3200" dirty="0"/>
          </a:p>
          <a:p>
            <a:pPr algn="ctr" eaLnBrk="0" hangingPunct="0">
              <a:spcBef>
                <a:spcPct val="50000"/>
              </a:spcBef>
            </a:pPr>
            <a:endParaRPr lang="en-US" sz="3200" dirty="0"/>
          </a:p>
        </p:txBody>
      </p:sp>
      <p:sp>
        <p:nvSpPr>
          <p:cNvPr id="32771"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002060"/>
                </a:solidFill>
              </a:rPr>
              <a:t>Proportion</a:t>
            </a:r>
          </a:p>
        </p:txBody>
      </p:sp>
      <p:sp>
        <p:nvSpPr>
          <p:cNvPr id="32776" name="TextBox 9"/>
          <p:cNvSpPr txBox="1">
            <a:spLocks noChangeArrowheads="1"/>
          </p:cNvSpPr>
          <p:nvPr/>
        </p:nvSpPr>
        <p:spPr bwMode="auto">
          <a:xfrm>
            <a:off x="7654799" y="50419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pic>
        <p:nvPicPr>
          <p:cNvPr id="11" name="Picture 3" descr="C:\Users\dcalvin\AppData\Local\Microsoft\Windows\Temporary Internet Files\Content.IE5\1YAU3HKI\MP90038264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3510" y="473675"/>
            <a:ext cx="2156548" cy="30191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Stock_000005290207XSmal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8168" y="3740150"/>
            <a:ext cx="282723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7"/>
          <p:cNvSpPr txBox="1">
            <a:spLocks noChangeArrowheads="1"/>
          </p:cNvSpPr>
          <p:nvPr/>
        </p:nvSpPr>
        <p:spPr bwMode="auto">
          <a:xfrm>
            <a:off x="7391400" y="463721"/>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
        <p:nvSpPr>
          <p:cNvPr id="15" name="TextBox 7"/>
          <p:cNvSpPr txBox="1">
            <a:spLocks noChangeArrowheads="1"/>
          </p:cNvSpPr>
          <p:nvPr/>
        </p:nvSpPr>
        <p:spPr bwMode="auto">
          <a:xfrm>
            <a:off x="7772400" y="374015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Tree>
    <p:extLst>
      <p:ext uri="{BB962C8B-B14F-4D97-AF65-F5344CB8AC3E}">
        <p14:creationId xmlns:p14="http://schemas.microsoft.com/office/powerpoint/2010/main" val="33576430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66057" y="1232118"/>
            <a:ext cx="5257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eaLnBrk="0" hangingPunct="0">
              <a:spcBef>
                <a:spcPct val="50000"/>
              </a:spcBef>
              <a:buFont typeface="Arial" pitchFamily="34" charset="0"/>
              <a:buChar char="•"/>
            </a:pPr>
            <a:r>
              <a:rPr lang="en-US" sz="3200" dirty="0" smtClean="0"/>
              <a:t>The consistent use of design elements </a:t>
            </a:r>
          </a:p>
        </p:txBody>
      </p:sp>
      <p:sp>
        <p:nvSpPr>
          <p:cNvPr id="32771"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002060"/>
                </a:solidFill>
              </a:rPr>
              <a:t>Unity</a:t>
            </a:r>
          </a:p>
        </p:txBody>
      </p:sp>
      <p:pic>
        <p:nvPicPr>
          <p:cNvPr id="13" name="Picture 12" descr="iStock_000003786626XSmal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0146" y="745907"/>
            <a:ext cx="3342464"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5486400" y="2757161"/>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a:t>©iStockphoto.com </a:t>
            </a:r>
          </a:p>
        </p:txBody>
      </p:sp>
      <p:grpSp>
        <p:nvGrpSpPr>
          <p:cNvPr id="2" name="Group 1"/>
          <p:cNvGrpSpPr/>
          <p:nvPr/>
        </p:nvGrpSpPr>
        <p:grpSpPr>
          <a:xfrm>
            <a:off x="441390" y="3276600"/>
            <a:ext cx="4114800" cy="2724150"/>
            <a:chOff x="566057" y="3276600"/>
            <a:chExt cx="4114800" cy="2724150"/>
          </a:xfrm>
        </p:grpSpPr>
        <p:pic>
          <p:nvPicPr>
            <p:cNvPr id="9" name="Picture 7" descr="iStock_000004789170XSmal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057" y="3276600"/>
              <a:ext cx="41148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566057" y="578485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grpSp>
      <p:grpSp>
        <p:nvGrpSpPr>
          <p:cNvPr id="3" name="Group 2"/>
          <p:cNvGrpSpPr/>
          <p:nvPr/>
        </p:nvGrpSpPr>
        <p:grpSpPr>
          <a:xfrm>
            <a:off x="4887608" y="3270859"/>
            <a:ext cx="3815002" cy="2729891"/>
            <a:chOff x="5012275" y="3270859"/>
            <a:chExt cx="3815002" cy="2729891"/>
          </a:xfrm>
        </p:grpSpPr>
        <p:pic>
          <p:nvPicPr>
            <p:cNvPr id="30736" name="Picture 16" descr="C:\Users\dcalvin\AppData\Local\Microsoft\Windows\Temporary Internet Files\Content.IE5\P1V6CA4I\MP90042429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2275" y="3276600"/>
              <a:ext cx="3815002" cy="272415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7"/>
            <p:cNvSpPr txBox="1">
              <a:spLocks noChangeArrowheads="1"/>
            </p:cNvSpPr>
            <p:nvPr/>
          </p:nvSpPr>
          <p:spPr bwMode="auto">
            <a:xfrm>
              <a:off x="7531877" y="3270859"/>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grpSp>
    </p:spTree>
    <p:extLst>
      <p:ext uri="{BB962C8B-B14F-4D97-AF65-F5344CB8AC3E}">
        <p14:creationId xmlns:p14="http://schemas.microsoft.com/office/powerpoint/2010/main" val="10854686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457200" y="1143000"/>
            <a:ext cx="82296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t>Use of the bare minimum of elements</a:t>
            </a:r>
          </a:p>
          <a:p>
            <a:r>
              <a:rPr lang="en-US" dirty="0" smtClean="0"/>
              <a:t>Can </a:t>
            </a:r>
            <a:r>
              <a:rPr lang="en-US" dirty="0"/>
              <a:t>be achieved </a:t>
            </a:r>
            <a:r>
              <a:rPr lang="en-US" dirty="0" smtClean="0"/>
              <a:t>by removing extraneous elements</a:t>
            </a:r>
          </a:p>
          <a:p>
            <a:r>
              <a:rPr lang="en-US" dirty="0" smtClean="0"/>
              <a:t>In simplicity there is beauty</a:t>
            </a:r>
          </a:p>
          <a:p>
            <a:r>
              <a:rPr lang="en-US" dirty="0" smtClean="0"/>
              <a:t>Less is more</a:t>
            </a:r>
          </a:p>
          <a:p>
            <a:endParaRPr lang="en-US" dirty="0"/>
          </a:p>
        </p:txBody>
      </p:sp>
      <p:sp>
        <p:nvSpPr>
          <p:cNvPr id="2" name="Title 1"/>
          <p:cNvSpPr>
            <a:spLocks noGrp="1"/>
          </p:cNvSpPr>
          <p:nvPr>
            <p:ph type="title"/>
          </p:nvPr>
        </p:nvSpPr>
        <p:spPr/>
        <p:txBody>
          <a:bodyPr/>
          <a:lstStyle/>
          <a:p>
            <a:r>
              <a:rPr lang="en-US" dirty="0" smtClean="0"/>
              <a:t>Economy</a:t>
            </a:r>
            <a:endParaRPr lang="en-US" dirty="0"/>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8829" y="3429000"/>
            <a:ext cx="4789118" cy="319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06515" y="6394085"/>
            <a:ext cx="1752600" cy="230832"/>
          </a:xfrm>
          <a:prstGeom prst="rect">
            <a:avLst/>
          </a:prstGeom>
          <a:noFill/>
        </p:spPr>
        <p:txBody>
          <a:bodyPr wrap="square" rtlCol="0">
            <a:spAutoFit/>
          </a:bodyPr>
          <a:lstStyle/>
          <a:p>
            <a:r>
              <a:rPr lang="en-US" sz="900" dirty="0" smtClean="0">
                <a:solidFill>
                  <a:schemeClr val="bg1">
                    <a:lumMod val="65000"/>
                  </a:schemeClr>
                </a:solidFill>
              </a:rPr>
              <a:t>Image courtesy Autodesk, Inc.</a:t>
            </a:r>
            <a:endParaRPr lang="en-US" sz="900" dirty="0">
              <a:solidFill>
                <a:schemeClr val="bg1">
                  <a:lumMod val="65000"/>
                </a:schemeClr>
              </a:solidFill>
            </a:endParaRPr>
          </a:p>
        </p:txBody>
      </p:sp>
    </p:spTree>
    <p:extLst>
      <p:ext uri="{BB962C8B-B14F-4D97-AF65-F5344CB8AC3E}">
        <p14:creationId xmlns:p14="http://schemas.microsoft.com/office/powerpoint/2010/main" val="371799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Line</a:t>
            </a:r>
            <a:endParaRPr lang="en-US" dirty="0"/>
          </a:p>
        </p:txBody>
      </p:sp>
      <p:sp>
        <p:nvSpPr>
          <p:cNvPr id="12" name="Content Placeholder 11"/>
          <p:cNvSpPr>
            <a:spLocks noGrp="1"/>
          </p:cNvSpPr>
          <p:nvPr>
            <p:ph idx="1"/>
          </p:nvPr>
        </p:nvSpPr>
        <p:spPr>
          <a:xfrm>
            <a:off x="457200" y="1295400"/>
            <a:ext cx="5029200" cy="4830763"/>
          </a:xfrm>
        </p:spPr>
        <p:txBody>
          <a:bodyPr/>
          <a:lstStyle/>
          <a:p>
            <a:r>
              <a:rPr lang="en-US" dirty="0" smtClean="0"/>
              <a:t>Has only a length dimension</a:t>
            </a:r>
          </a:p>
          <a:p>
            <a:r>
              <a:rPr lang="en-US" dirty="0" smtClean="0"/>
              <a:t>Can be used to</a:t>
            </a:r>
          </a:p>
          <a:p>
            <a:pPr lvl="1"/>
            <a:r>
              <a:rPr lang="en-US" sz="2400" dirty="0" smtClean="0"/>
              <a:t>Define a boundary</a:t>
            </a:r>
          </a:p>
          <a:p>
            <a:pPr lvl="1"/>
            <a:r>
              <a:rPr lang="en-US" sz="2400" dirty="0" smtClean="0"/>
              <a:t>Indicate volume</a:t>
            </a:r>
          </a:p>
          <a:p>
            <a:pPr lvl="1"/>
            <a:r>
              <a:rPr lang="en-US" sz="2400" dirty="0" smtClean="0"/>
              <a:t>Create perspective and depth</a:t>
            </a:r>
          </a:p>
          <a:p>
            <a:pPr lvl="1"/>
            <a:r>
              <a:rPr lang="en-US" sz="2400" dirty="0" smtClean="0"/>
              <a:t>Create textures and patterns</a:t>
            </a:r>
          </a:p>
          <a:p>
            <a:pPr lvl="1"/>
            <a:r>
              <a:rPr lang="en-US" sz="2400" dirty="0" smtClean="0"/>
              <a:t>Suggest movement</a:t>
            </a:r>
          </a:p>
          <a:p>
            <a:pPr lvl="1"/>
            <a:r>
              <a:rPr lang="en-US" sz="2400" dirty="0" smtClean="0"/>
              <a:t>Imply emotion </a:t>
            </a:r>
            <a:endParaRPr lang="en-US" sz="2400"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800" r="9500"/>
          <a:stretch/>
        </p:blipFill>
        <p:spPr bwMode="auto">
          <a:xfrm>
            <a:off x="6500184" y="2522884"/>
            <a:ext cx="1958016" cy="180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9900"/>
          <a:stretch/>
        </p:blipFill>
        <p:spPr bwMode="auto">
          <a:xfrm>
            <a:off x="6468110" y="381000"/>
            <a:ext cx="1990090" cy="1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60089" y="2161573"/>
            <a:ext cx="1998111" cy="230832"/>
          </a:xfrm>
          <a:prstGeom prst="rect">
            <a:avLst/>
          </a:prstGeom>
          <a:noFill/>
        </p:spPr>
        <p:txBody>
          <a:bodyPr wrap="square" rtlCol="0">
            <a:spAutoFit/>
          </a:bodyPr>
          <a:lstStyle/>
          <a:p>
            <a:r>
              <a:rPr lang="en-US" sz="900" dirty="0" smtClean="0"/>
              <a:t>Image courtesy Autodesk, Inc.</a:t>
            </a:r>
            <a:endParaRPr lang="en-US" sz="900" dirty="0"/>
          </a:p>
        </p:txBody>
      </p:sp>
      <p:sp>
        <p:nvSpPr>
          <p:cNvPr id="7" name="TextBox 6"/>
          <p:cNvSpPr txBox="1"/>
          <p:nvPr/>
        </p:nvSpPr>
        <p:spPr>
          <a:xfrm>
            <a:off x="6480131" y="4324056"/>
            <a:ext cx="1978069" cy="230832"/>
          </a:xfrm>
          <a:prstGeom prst="rect">
            <a:avLst/>
          </a:prstGeom>
          <a:noFill/>
        </p:spPr>
        <p:txBody>
          <a:bodyPr wrap="square" rtlCol="0">
            <a:spAutoFit/>
          </a:bodyPr>
          <a:lstStyle/>
          <a:p>
            <a:r>
              <a:rPr lang="en-US" sz="900" dirty="0" smtClean="0"/>
              <a:t>Image courtesy Autodesk, Inc.</a:t>
            </a:r>
            <a:endParaRPr lang="en-US" sz="900" dirty="0"/>
          </a:p>
        </p:txBody>
      </p:sp>
      <p:grpSp>
        <p:nvGrpSpPr>
          <p:cNvPr id="2" name="Group 1"/>
          <p:cNvGrpSpPr/>
          <p:nvPr/>
        </p:nvGrpSpPr>
        <p:grpSpPr>
          <a:xfrm>
            <a:off x="4601639" y="4737100"/>
            <a:ext cx="1905000" cy="2120900"/>
            <a:chOff x="4601639" y="4800600"/>
            <a:chExt cx="1905000" cy="2120900"/>
          </a:xfrm>
        </p:grpSpPr>
        <p:pic>
          <p:nvPicPr>
            <p:cNvPr id="1031" name="Picture 7" descr="C:\Users\dcalvin\AppData\Local\Microsoft\Windows\Temporary Internet Files\Content.IE5\ED56V4GD\MP90043166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1639" y="48006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5"/>
            <p:cNvSpPr txBox="1">
              <a:spLocks noChangeArrowheads="1"/>
            </p:cNvSpPr>
            <p:nvPr/>
          </p:nvSpPr>
          <p:spPr bwMode="auto">
            <a:xfrm>
              <a:off x="4601639" y="6705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grpSp>
      <p:grpSp>
        <p:nvGrpSpPr>
          <p:cNvPr id="3" name="Group 2"/>
          <p:cNvGrpSpPr/>
          <p:nvPr/>
        </p:nvGrpSpPr>
        <p:grpSpPr>
          <a:xfrm>
            <a:off x="6847380" y="4800600"/>
            <a:ext cx="2061049" cy="2019300"/>
            <a:chOff x="6847380" y="4838700"/>
            <a:chExt cx="2061049" cy="2019300"/>
          </a:xfrm>
        </p:grpSpPr>
        <p:pic>
          <p:nvPicPr>
            <p:cNvPr id="1030" name="Picture 6" descr="C:\Users\dcalvin\AppData\Local\Microsoft\Windows\Temporary Internet Files\Content.IE5\5HTB6MHN\MP90044234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9979" y="4838700"/>
              <a:ext cx="2058450" cy="18288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5"/>
            <p:cNvSpPr txBox="1">
              <a:spLocks noChangeArrowheads="1"/>
            </p:cNvSpPr>
            <p:nvPr/>
          </p:nvSpPr>
          <p:spPr bwMode="auto">
            <a:xfrm>
              <a:off x="6847380" y="66421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grpSp>
    </p:spTree>
    <p:extLst>
      <p:ext uri="{BB962C8B-B14F-4D97-AF65-F5344CB8AC3E}">
        <p14:creationId xmlns:p14="http://schemas.microsoft.com/office/powerpoint/2010/main" val="37574783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a:t>
            </a:r>
            <a:endParaRPr lang="en-US" dirty="0"/>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752262"/>
            <a:ext cx="7115175"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331939"/>
            <a:ext cx="4586972" cy="344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429375" y="6389024"/>
            <a:ext cx="1752600" cy="230832"/>
          </a:xfrm>
          <a:prstGeom prst="rect">
            <a:avLst/>
          </a:prstGeom>
          <a:noFill/>
        </p:spPr>
        <p:txBody>
          <a:bodyPr wrap="square" rtlCol="0">
            <a:spAutoFit/>
          </a:bodyPr>
          <a:lstStyle/>
          <a:p>
            <a:r>
              <a:rPr lang="en-US" sz="900" dirty="0" smtClean="0"/>
              <a:t>Image courtesy Autodesk, Inc.</a:t>
            </a:r>
            <a:endParaRPr lang="en-US" sz="900" dirty="0"/>
          </a:p>
        </p:txBody>
      </p:sp>
      <p:sp>
        <p:nvSpPr>
          <p:cNvPr id="10" name="TextBox 9"/>
          <p:cNvSpPr txBox="1"/>
          <p:nvPr/>
        </p:nvSpPr>
        <p:spPr>
          <a:xfrm>
            <a:off x="6116191" y="3544394"/>
            <a:ext cx="1752600" cy="230832"/>
          </a:xfrm>
          <a:prstGeom prst="rect">
            <a:avLst/>
          </a:prstGeom>
          <a:noFill/>
        </p:spPr>
        <p:txBody>
          <a:bodyPr wrap="square" rtlCol="0">
            <a:spAutoFit/>
          </a:bodyPr>
          <a:lstStyle/>
          <a:p>
            <a:r>
              <a:rPr lang="en-US" sz="900" dirty="0" smtClean="0"/>
              <a:t>Image courtesy Autodesk, Inc.</a:t>
            </a:r>
            <a:endParaRPr lang="en-US" sz="900" dirty="0"/>
          </a:p>
        </p:txBody>
      </p:sp>
    </p:spTree>
    <p:extLst>
      <p:ext uri="{BB962C8B-B14F-4D97-AF65-F5344CB8AC3E}">
        <p14:creationId xmlns:p14="http://schemas.microsoft.com/office/powerpoint/2010/main" val="27692160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Visual Design Principles and Elements Matrix</a:t>
            </a:r>
            <a:endParaRPr lang="en-US"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74071"/>
            <a:ext cx="8458200" cy="532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4460" y="1422434"/>
            <a:ext cx="933450" cy="72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47637" y="1422434"/>
            <a:ext cx="8215363" cy="726406"/>
          </a:xfrm>
          <a:prstGeom prst="rect">
            <a:avLst/>
          </a:prstGeom>
          <a:solidFill>
            <a:srgbClr val="FFFE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5560" y="3348990"/>
            <a:ext cx="954305" cy="66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4460" y="3942709"/>
            <a:ext cx="941070" cy="69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soapdish"/>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944" y="4633753"/>
            <a:ext cx="2689860" cy="2042160"/>
          </a:xfrm>
          <a:prstGeom prst="rect">
            <a:avLst/>
          </a:prstGeom>
          <a:noFill/>
          <a:ln>
            <a:noFill/>
          </a:ln>
        </p:spPr>
      </p:pic>
    </p:spTree>
    <p:extLst>
      <p:ext uri="{BB962C8B-B14F-4D97-AF65-F5344CB8AC3E}">
        <p14:creationId xmlns:p14="http://schemas.microsoft.com/office/powerpoint/2010/main" val="272710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2052"/>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13"/>
                                        </p:tgtEl>
                                      </p:cBhvr>
                                      <p:by x="50000" y="50000"/>
                                    </p:animScale>
                                  </p:childTnLst>
                                </p:cTn>
                              </p:par>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par>
                          <p:cTn id="26" fill="hold">
                            <p:stCondLst>
                              <p:cond delay="2000"/>
                            </p:stCondLst>
                            <p:childTnLst>
                              <p:par>
                                <p:cTn id="27" presetID="6" presetClass="emph" presetSubtype="0" fill="hold" nodeType="afterEffect">
                                  <p:stCondLst>
                                    <p:cond delay="0"/>
                                  </p:stCondLst>
                                  <p:childTnLst>
                                    <p:animScale>
                                      <p:cBhvr>
                                        <p:cTn id="28" dur="2000" fill="hold"/>
                                        <p:tgtEl>
                                          <p:spTgt spid="2053"/>
                                        </p:tgtEl>
                                      </p:cBhvr>
                                      <p:by x="150000" y="150000"/>
                                    </p:animScale>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2000" fill="hold"/>
                                        <p:tgtEl>
                                          <p:spTgt spid="205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Line</a:t>
            </a:r>
            <a:endParaRPr lang="en-US" dirty="0"/>
          </a:p>
        </p:txBody>
      </p:sp>
      <p:sp>
        <p:nvSpPr>
          <p:cNvPr id="12" name="Content Placeholder 11"/>
          <p:cNvSpPr>
            <a:spLocks noGrp="1"/>
          </p:cNvSpPr>
          <p:nvPr>
            <p:ph idx="1"/>
          </p:nvPr>
        </p:nvSpPr>
        <p:spPr>
          <a:xfrm>
            <a:off x="457200" y="1112837"/>
            <a:ext cx="8077200" cy="4830763"/>
          </a:xfrm>
        </p:spPr>
        <p:txBody>
          <a:bodyPr/>
          <a:lstStyle/>
          <a:p>
            <a:pPr>
              <a:buNone/>
            </a:pPr>
            <a:r>
              <a:rPr lang="en-US" dirty="0" smtClean="0"/>
              <a:t>Types</a:t>
            </a:r>
          </a:p>
          <a:p>
            <a:pPr lvl="1" eaLnBrk="1" hangingPunct="1">
              <a:spcBef>
                <a:spcPct val="50000"/>
              </a:spcBef>
              <a:buClr>
                <a:schemeClr val="tx1"/>
              </a:buClr>
              <a:buFontTx/>
              <a:buChar char="•"/>
            </a:pPr>
            <a:r>
              <a:rPr lang="en-US" dirty="0" smtClean="0"/>
              <a:t>Vertical - </a:t>
            </a:r>
            <a:r>
              <a:rPr lang="en-US" dirty="0"/>
              <a:t>Represents dignity, formality, </a:t>
            </a:r>
            <a:r>
              <a:rPr lang="en-US" dirty="0" smtClean="0"/>
              <a:t>stability, </a:t>
            </a:r>
            <a:r>
              <a:rPr lang="en-US" dirty="0"/>
              <a:t>and </a:t>
            </a:r>
            <a:r>
              <a:rPr lang="en-US" dirty="0" smtClean="0"/>
              <a:t>strength</a:t>
            </a:r>
            <a:endParaRPr lang="en-US" dirty="0"/>
          </a:p>
          <a:p>
            <a:pPr lvl="1" eaLnBrk="1" hangingPunct="1">
              <a:spcBef>
                <a:spcPct val="50000"/>
              </a:spcBef>
              <a:buClr>
                <a:schemeClr val="tx1"/>
              </a:buClr>
              <a:buFontTx/>
              <a:buChar char="•"/>
            </a:pPr>
            <a:r>
              <a:rPr lang="en-US" dirty="0" smtClean="0"/>
              <a:t>Horizontal - </a:t>
            </a:r>
            <a:r>
              <a:rPr lang="en-US" dirty="0"/>
              <a:t>Represents calm, </a:t>
            </a:r>
            <a:r>
              <a:rPr lang="en-US" dirty="0" smtClean="0"/>
              <a:t>peace, </a:t>
            </a:r>
            <a:r>
              <a:rPr lang="en-US" dirty="0"/>
              <a:t>and </a:t>
            </a:r>
            <a:r>
              <a:rPr lang="en-US" dirty="0" smtClean="0"/>
              <a:t>relaxation</a:t>
            </a:r>
            <a:endParaRPr lang="en-US" dirty="0"/>
          </a:p>
          <a:p>
            <a:pPr lvl="1" eaLnBrk="1" hangingPunct="1">
              <a:spcBef>
                <a:spcPct val="50000"/>
              </a:spcBef>
              <a:buClr>
                <a:schemeClr val="tx1"/>
              </a:buClr>
              <a:buFontTx/>
              <a:buChar char="•"/>
            </a:pPr>
            <a:r>
              <a:rPr lang="en-US" dirty="0" smtClean="0"/>
              <a:t>Diagonal - </a:t>
            </a:r>
            <a:r>
              <a:rPr lang="en-US" dirty="0"/>
              <a:t>Represents action, activity, </a:t>
            </a:r>
            <a:r>
              <a:rPr lang="en-US" dirty="0" smtClean="0"/>
              <a:t>excitement, </a:t>
            </a:r>
            <a:r>
              <a:rPr lang="en-US" dirty="0"/>
              <a:t>and </a:t>
            </a:r>
            <a:r>
              <a:rPr lang="en-US" dirty="0" smtClean="0"/>
              <a:t>movement</a:t>
            </a:r>
            <a:endParaRPr lang="en-US" dirty="0"/>
          </a:p>
          <a:p>
            <a:pPr lvl="1" eaLnBrk="1" hangingPunct="1">
              <a:spcBef>
                <a:spcPct val="50000"/>
              </a:spcBef>
              <a:buClr>
                <a:schemeClr val="tx1"/>
              </a:buClr>
              <a:buFontTx/>
              <a:buChar char="•"/>
            </a:pPr>
            <a:r>
              <a:rPr lang="en-US" dirty="0" smtClean="0"/>
              <a:t>Curved - </a:t>
            </a:r>
            <a:r>
              <a:rPr lang="en-US" dirty="0"/>
              <a:t>Represents freedom, the natural, having the appearance of </a:t>
            </a:r>
            <a:r>
              <a:rPr lang="en-US" dirty="0" smtClean="0"/>
              <a:t>softness, </a:t>
            </a:r>
            <a:r>
              <a:rPr lang="en-US" dirty="0"/>
              <a:t>and creates a soothing feeling or mood</a:t>
            </a:r>
          </a:p>
        </p:txBody>
      </p:sp>
    </p:spTree>
    <p:extLst>
      <p:ext uri="{BB962C8B-B14F-4D97-AF65-F5344CB8AC3E}">
        <p14:creationId xmlns:p14="http://schemas.microsoft.com/office/powerpoint/2010/main" val="4154293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002060"/>
                </a:solidFill>
              </a:rPr>
              <a:t>Vertical Lines</a:t>
            </a:r>
          </a:p>
        </p:txBody>
      </p:sp>
      <p:pic>
        <p:nvPicPr>
          <p:cNvPr id="7171" name="Picture 4" descr="\\SERVER\Users\dkennedy\My Documents\My Pictures\Microsoft Clip Organizer\j04428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619375"/>
            <a:ext cx="3179763"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4"/>
          <p:cNvSpPr txBox="1">
            <a:spLocks noChangeArrowheads="1"/>
          </p:cNvSpPr>
          <p:nvPr/>
        </p:nvSpPr>
        <p:spPr bwMode="auto">
          <a:xfrm>
            <a:off x="6629400" y="5830887"/>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Skyscraper </a:t>
            </a:r>
          </a:p>
          <a:p>
            <a:pPr eaLnBrk="1" hangingPunct="1"/>
            <a:r>
              <a:rPr lang="en-US"/>
              <a:t>Madrid, Spain</a:t>
            </a:r>
          </a:p>
        </p:txBody>
      </p:sp>
      <p:sp>
        <p:nvSpPr>
          <p:cNvPr id="7173" name="TextBox 5"/>
          <p:cNvSpPr txBox="1">
            <a:spLocks noChangeArrowheads="1"/>
          </p:cNvSpPr>
          <p:nvPr/>
        </p:nvSpPr>
        <p:spPr bwMode="auto">
          <a:xfrm>
            <a:off x="4953000" y="57912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
        <p:nvSpPr>
          <p:cNvPr id="7174" name="TextBox 6"/>
          <p:cNvSpPr txBox="1">
            <a:spLocks noChangeArrowheads="1"/>
          </p:cNvSpPr>
          <p:nvPr/>
        </p:nvSpPr>
        <p:spPr bwMode="auto">
          <a:xfrm>
            <a:off x="3200400" y="5983288"/>
            <a:ext cx="3200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Brandenburg Gate </a:t>
            </a:r>
          </a:p>
          <a:p>
            <a:pPr eaLnBrk="1" hangingPunct="1"/>
            <a:r>
              <a:rPr lang="en-US"/>
              <a:t>Berlin</a:t>
            </a:r>
          </a:p>
        </p:txBody>
      </p:sp>
      <p:pic>
        <p:nvPicPr>
          <p:cNvPr id="7175" name="Picture 8" descr="\\SERVER\Users\dkennedy\My Documents\My Pictures\Microsoft Clip Organizer\j04328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2325687"/>
            <a:ext cx="23399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0" descr="iStock_000007108239XSmall.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1311275"/>
            <a:ext cx="24384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Box 21"/>
          <p:cNvSpPr txBox="1">
            <a:spLocks noChangeArrowheads="1"/>
          </p:cNvSpPr>
          <p:nvPr/>
        </p:nvSpPr>
        <p:spPr bwMode="auto">
          <a:xfrm>
            <a:off x="304800" y="5638800"/>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The Empire State Building</a:t>
            </a:r>
          </a:p>
          <a:p>
            <a:pPr eaLnBrk="1" hangingPunct="1"/>
            <a:r>
              <a:rPr lang="en-US"/>
              <a:t>Architect: Shreve, Lamb, and Harmon</a:t>
            </a:r>
          </a:p>
        </p:txBody>
      </p:sp>
      <p:sp>
        <p:nvSpPr>
          <p:cNvPr id="11" name="Rectangle 2"/>
          <p:cNvSpPr>
            <a:spLocks noChangeArrowheads="1"/>
          </p:cNvSpPr>
          <p:nvPr/>
        </p:nvSpPr>
        <p:spPr bwMode="auto">
          <a:xfrm>
            <a:off x="2971800" y="990600"/>
            <a:ext cx="5943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eaLnBrk="0" hangingPunct="0">
              <a:spcBef>
                <a:spcPct val="50000"/>
              </a:spcBef>
              <a:buFont typeface="Arial" pitchFamily="34" charset="0"/>
              <a:buChar char="•"/>
            </a:pPr>
            <a:r>
              <a:rPr lang="en-US" sz="2800" dirty="0" smtClean="0"/>
              <a:t>Vertical lines characterize dignity, formality, stability, and strength</a:t>
            </a:r>
            <a:endParaRPr lang="en-US" sz="2800" dirty="0"/>
          </a:p>
        </p:txBody>
      </p:sp>
    </p:spTree>
    <p:extLst>
      <p:ext uri="{BB962C8B-B14F-4D97-AF65-F5344CB8AC3E}">
        <p14:creationId xmlns:p14="http://schemas.microsoft.com/office/powerpoint/2010/main" val="446744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solidFill>
                  <a:srgbClr val="002060"/>
                </a:solidFill>
              </a:rPr>
              <a:t>Horizontal Lines</a:t>
            </a:r>
          </a:p>
        </p:txBody>
      </p:sp>
      <p:pic>
        <p:nvPicPr>
          <p:cNvPr id="8195" name="Picture 11" descr="\\SERVER\Users\dkennedy\My Documents\My Pictures\Microsoft Clip Organizer\j04441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066800"/>
            <a:ext cx="4164635" cy="276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7"/>
          <p:cNvSpPr txBox="1">
            <a:spLocks noChangeArrowheads="1"/>
          </p:cNvSpPr>
          <p:nvPr/>
        </p:nvSpPr>
        <p:spPr bwMode="auto">
          <a:xfrm>
            <a:off x="7558145" y="1067235"/>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pic>
        <p:nvPicPr>
          <p:cNvPr id="8197" name="Picture 8" descr="http://upload.wikimedia.org/wikipedia/commons/d/d2/Community_Christian_Church_KCM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429000"/>
            <a:ext cx="45811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9"/>
          <p:cNvSpPr txBox="1">
            <a:spLocks noChangeArrowheads="1"/>
          </p:cNvSpPr>
          <p:nvPr/>
        </p:nvSpPr>
        <p:spPr bwMode="auto">
          <a:xfrm>
            <a:off x="418847" y="5791200"/>
            <a:ext cx="3810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Community Christian Church</a:t>
            </a:r>
          </a:p>
          <a:p>
            <a:pPr eaLnBrk="1" hangingPunct="1"/>
            <a:r>
              <a:rPr lang="en-US" dirty="0"/>
              <a:t>Kansas City, MO</a:t>
            </a:r>
          </a:p>
          <a:p>
            <a:pPr eaLnBrk="1" hangingPunct="1"/>
            <a:r>
              <a:rPr lang="en-US" dirty="0"/>
              <a:t>Architect: Frank Lloyd Wright, 1940</a:t>
            </a:r>
          </a:p>
        </p:txBody>
      </p:sp>
      <p:sp>
        <p:nvSpPr>
          <p:cNvPr id="8199" name="TextBox 10"/>
          <p:cNvSpPr txBox="1">
            <a:spLocks noChangeArrowheads="1"/>
          </p:cNvSpPr>
          <p:nvPr/>
        </p:nvSpPr>
        <p:spPr bwMode="auto">
          <a:xfrm>
            <a:off x="4061564" y="5203825"/>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a:t>Wikimedia.org</a:t>
            </a:r>
          </a:p>
        </p:txBody>
      </p:sp>
      <p:sp>
        <p:nvSpPr>
          <p:cNvPr id="9" name="Rectangle 2"/>
          <p:cNvSpPr>
            <a:spLocks noChangeArrowheads="1"/>
          </p:cNvSpPr>
          <p:nvPr/>
        </p:nvSpPr>
        <p:spPr bwMode="auto">
          <a:xfrm>
            <a:off x="609600" y="1143000"/>
            <a:ext cx="3810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eaLnBrk="0" hangingPunct="0">
              <a:spcBef>
                <a:spcPct val="50000"/>
              </a:spcBef>
              <a:buFont typeface="Arial" pitchFamily="34" charset="0"/>
              <a:buChar char="•"/>
            </a:pPr>
            <a:r>
              <a:rPr lang="en-US" sz="2800" dirty="0" smtClean="0"/>
              <a:t>Horizontal lines represent calm, peace, and relaxation</a:t>
            </a:r>
            <a:endParaRPr lang="en-US" sz="2800" dirty="0"/>
          </a:p>
        </p:txBody>
      </p:sp>
    </p:spTree>
    <p:extLst>
      <p:ext uri="{BB962C8B-B14F-4D97-AF65-F5344CB8AC3E}">
        <p14:creationId xmlns:p14="http://schemas.microsoft.com/office/powerpoint/2010/main" val="1627625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bwMode="auto">
          <a:xfrm>
            <a:off x="457200" y="274638"/>
            <a:ext cx="3581400" cy="71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solidFill>
                  <a:srgbClr val="002060"/>
                </a:solidFill>
              </a:rPr>
              <a:t>Diagonal Lines</a:t>
            </a:r>
          </a:p>
        </p:txBody>
      </p:sp>
      <p:pic>
        <p:nvPicPr>
          <p:cNvPr id="9220" name="Picture 5" descr="iStock_000008390584XSmal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113" y="3733800"/>
            <a:ext cx="4392612"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SERVER\Users\dkennedy\My Documents\My Pictures\Microsoft Clip Organizer\j04439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4343400"/>
            <a:ext cx="32273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SERVER\Users\dkennedy\My Documents\My Pictures\Microsoft Clip Organizer\j04434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881160"/>
            <a:ext cx="3695700" cy="251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6"/>
          <p:cNvSpPr txBox="1">
            <a:spLocks noChangeArrowheads="1"/>
          </p:cNvSpPr>
          <p:nvPr/>
        </p:nvSpPr>
        <p:spPr bwMode="auto">
          <a:xfrm>
            <a:off x="2743200" y="43434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
        <p:nvSpPr>
          <p:cNvPr id="9224" name="TextBox 7"/>
          <p:cNvSpPr txBox="1">
            <a:spLocks noChangeArrowheads="1"/>
          </p:cNvSpPr>
          <p:nvPr/>
        </p:nvSpPr>
        <p:spPr bwMode="auto">
          <a:xfrm>
            <a:off x="7429500" y="911431"/>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
        <p:nvSpPr>
          <p:cNvPr id="9225" name="Rectangle 6"/>
          <p:cNvSpPr>
            <a:spLocks noChangeArrowheads="1"/>
          </p:cNvSpPr>
          <p:nvPr/>
        </p:nvSpPr>
        <p:spPr bwMode="auto">
          <a:xfrm>
            <a:off x="7848600" y="37338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©iStockphoto.com </a:t>
            </a:r>
          </a:p>
        </p:txBody>
      </p:sp>
      <p:sp>
        <p:nvSpPr>
          <p:cNvPr id="10" name="Rectangle 2"/>
          <p:cNvSpPr>
            <a:spLocks noChangeArrowheads="1"/>
          </p:cNvSpPr>
          <p:nvPr/>
        </p:nvSpPr>
        <p:spPr bwMode="auto">
          <a:xfrm>
            <a:off x="609600" y="1290697"/>
            <a:ext cx="426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eaLnBrk="0" hangingPunct="0">
              <a:spcBef>
                <a:spcPct val="50000"/>
              </a:spcBef>
              <a:buFont typeface="Arial" pitchFamily="34" charset="0"/>
              <a:buChar char="•"/>
            </a:pPr>
            <a:r>
              <a:rPr lang="en-US" sz="3200" dirty="0" smtClean="0"/>
              <a:t>Diagonal lines give the sense of movement, action, and activity.</a:t>
            </a:r>
            <a:endParaRPr lang="en-US" sz="3200" dirty="0"/>
          </a:p>
        </p:txBody>
      </p:sp>
    </p:spTree>
    <p:extLst>
      <p:ext uri="{BB962C8B-B14F-4D97-AF65-F5344CB8AC3E}">
        <p14:creationId xmlns:p14="http://schemas.microsoft.com/office/powerpoint/2010/main" val="1680517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solidFill>
                  <a:srgbClr val="002060"/>
                </a:solidFill>
              </a:rPr>
              <a:t>Curved Lines</a:t>
            </a:r>
          </a:p>
        </p:txBody>
      </p:sp>
      <p:pic>
        <p:nvPicPr>
          <p:cNvPr id="10243" name="Picture 5" descr="iStock_000000793245XSmal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066800"/>
            <a:ext cx="5064125"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6"/>
          <p:cNvSpPr>
            <a:spLocks noChangeArrowheads="1"/>
          </p:cNvSpPr>
          <p:nvPr/>
        </p:nvSpPr>
        <p:spPr bwMode="auto">
          <a:xfrm>
            <a:off x="602293" y="4191196"/>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pic>
        <p:nvPicPr>
          <p:cNvPr id="10245"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7738" y="2971800"/>
            <a:ext cx="438626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9"/>
          <p:cNvSpPr txBox="1">
            <a:spLocks noChangeArrowheads="1"/>
          </p:cNvSpPr>
          <p:nvPr/>
        </p:nvSpPr>
        <p:spPr bwMode="auto">
          <a:xfrm>
            <a:off x="4800600" y="5943600"/>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Sydney Opera House</a:t>
            </a:r>
          </a:p>
          <a:p>
            <a:pPr eaLnBrk="1" hangingPunct="1"/>
            <a:r>
              <a:rPr lang="en-US"/>
              <a:t>Jorn Utzon</a:t>
            </a:r>
          </a:p>
        </p:txBody>
      </p:sp>
      <p:pic>
        <p:nvPicPr>
          <p:cNvPr id="31746" name="Picture 2" descr="C:\Users\dcalvin\AppData\Local\Microsoft\Windows\Temporary Internet Files\Content.IE5\5BE0LA8V\MP900404898[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601" t="3766" r="15361" b="2808"/>
          <a:stretch/>
        </p:blipFill>
        <p:spPr bwMode="auto">
          <a:xfrm>
            <a:off x="6172200" y="152400"/>
            <a:ext cx="2641948" cy="24818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p:cNvSpPr txBox="1">
            <a:spLocks noChangeArrowheads="1"/>
          </p:cNvSpPr>
          <p:nvPr/>
        </p:nvSpPr>
        <p:spPr bwMode="auto">
          <a:xfrm>
            <a:off x="2743200" y="43434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
        <p:nvSpPr>
          <p:cNvPr id="10" name="TextBox 8"/>
          <p:cNvSpPr txBox="1">
            <a:spLocks noChangeArrowheads="1"/>
          </p:cNvSpPr>
          <p:nvPr/>
        </p:nvSpPr>
        <p:spPr bwMode="auto">
          <a:xfrm>
            <a:off x="6197774" y="2409568"/>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
        <p:nvSpPr>
          <p:cNvPr id="11" name="Rectangle 6"/>
          <p:cNvSpPr>
            <a:spLocks noChangeArrowheads="1"/>
          </p:cNvSpPr>
          <p:nvPr/>
        </p:nvSpPr>
        <p:spPr bwMode="auto">
          <a:xfrm>
            <a:off x="8091487" y="29718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sp>
        <p:nvSpPr>
          <p:cNvPr id="12" name="Rectangle 2"/>
          <p:cNvSpPr>
            <a:spLocks noChangeArrowheads="1"/>
          </p:cNvSpPr>
          <p:nvPr/>
        </p:nvSpPr>
        <p:spPr bwMode="auto">
          <a:xfrm>
            <a:off x="304800" y="4800600"/>
            <a:ext cx="4191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eaLnBrk="0" hangingPunct="0">
              <a:spcBef>
                <a:spcPct val="50000"/>
              </a:spcBef>
              <a:buFont typeface="Arial" pitchFamily="34" charset="0"/>
              <a:buChar char="•"/>
            </a:pPr>
            <a:r>
              <a:rPr lang="en-US" sz="2800" dirty="0" smtClean="0"/>
              <a:t>Curved lines give the sense of freedom and a soothing mood</a:t>
            </a:r>
            <a:endParaRPr lang="en-US" sz="2800" dirty="0"/>
          </a:p>
        </p:txBody>
      </p:sp>
    </p:spTree>
    <p:extLst>
      <p:ext uri="{BB962C8B-B14F-4D97-AF65-F5344CB8AC3E}">
        <p14:creationId xmlns:p14="http://schemas.microsoft.com/office/powerpoint/2010/main" val="36108131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4467&quot;&gt;&lt;property id=&quot;20148&quot; value=&quot;5&quot;/&gt;&lt;property id=&quot;20300&quot; value=&quot;Slide 2 - &amp;quot;Visual Design Elements&amp;quot;&quot;/&gt;&lt;property id=&quot;20307&quot; value=&quot;266&quot;/&gt;&lt;/object&gt;&lt;object type=&quot;3&quot; unique_id=&quot;14468&quot;&gt;&lt;property id=&quot;20148&quot; value=&quot;5&quot;/&gt;&lt;property id=&quot;20300&quot; value=&quot;Slide 3 - &amp;quot;Point&amp;quot;&quot;/&gt;&lt;property id=&quot;20307&quot; value=&quot;265&quot;/&gt;&lt;/object&gt;&lt;object type=&quot;3&quot; unique_id=&quot;14469&quot;&gt;&lt;property id=&quot;20148&quot; value=&quot;5&quot;/&gt;&lt;property id=&quot;20300&quot; value=&quot;Slide 4 - &amp;quot;Line&amp;quot;&quot;/&gt;&lt;property id=&quot;20307&quot; value=&quot;267&quot;/&gt;&lt;/object&gt;&lt;object type=&quot;3&quot; unique_id=&quot;14470&quot;&gt;&lt;property id=&quot;20148&quot; value=&quot;5&quot;/&gt;&lt;property id=&quot;20300&quot; value=&quot;Slide 5 - &amp;quot;Line&amp;quot;&quot;/&gt;&lt;property id=&quot;20307&quot; value=&quot;268&quot;/&gt;&lt;/object&gt;&lt;object type=&quot;3&quot; unique_id=&quot;14471&quot;&gt;&lt;property id=&quot;20148&quot; value=&quot;5&quot;/&gt;&lt;property id=&quot;20300&quot; value=&quot;Slide 6 - &amp;quot;Vertical Lines&amp;quot;&quot;/&gt;&lt;property id=&quot;20307&quot; value=&quot;269&quot;/&gt;&lt;/object&gt;&lt;object type=&quot;3&quot; unique_id=&quot;14472&quot;&gt;&lt;property id=&quot;20148&quot; value=&quot;5&quot;/&gt;&lt;property id=&quot;20300&quot; value=&quot;Slide 7 - &amp;quot;Horizontal Lines&amp;quot;&quot;/&gt;&lt;property id=&quot;20307&quot; value=&quot;270&quot;/&gt;&lt;/object&gt;&lt;object type=&quot;3&quot; unique_id=&quot;14473&quot;&gt;&lt;property id=&quot;20148&quot; value=&quot;5&quot;/&gt;&lt;property id=&quot;20300&quot; value=&quot;Slide 8 - &amp;quot;Diagonal Lines&amp;quot;&quot;/&gt;&lt;property id=&quot;20307&quot; value=&quot;271&quot;/&gt;&lt;/object&gt;&lt;object type=&quot;3&quot; unique_id=&quot;14474&quot;&gt;&lt;property id=&quot;20148&quot; value=&quot;5&quot;/&gt;&lt;property id=&quot;20300&quot; value=&quot;Slide 9 - &amp;quot;Curved Lines&amp;quot;&quot;/&gt;&lt;property id=&quot;20307&quot; value=&quot;272&quot;/&gt;&lt;/object&gt;&lt;object type=&quot;3&quot; unique_id=&quot;14475&quot;&gt;&lt;property id=&quot;20148&quot; value=&quot;5&quot;/&gt;&lt;property id=&quot;20300&quot; value=&quot;Slide 10 - &amp;quot;Color&amp;quot;&quot;/&gt;&lt;property id=&quot;20307&quot; value=&quot;275&quot;/&gt;&lt;/object&gt;&lt;object type=&quot;3&quot; unique_id=&quot;14476&quot;&gt;&lt;property id=&quot;20148&quot; value=&quot;5&quot;/&gt;&lt;property id=&quot;20300&quot; value=&quot;Slide 11 - &amp;quot;Color Temperature&amp;quot;&quot;/&gt;&lt;property id=&quot;20307&quot; value=&quot;276&quot;/&gt;&lt;/object&gt;&lt;object type=&quot;3&quot; unique_id=&quot;14477&quot;&gt;&lt;property id=&quot;20148&quot; value=&quot;5&quot;/&gt;&lt;property id=&quot;20300&quot; value=&quot;Slide 12 - &amp;quot;Color&amp;quot;&quot;/&gt;&lt;property id=&quot;20307&quot; value=&quot;277&quot;/&gt;&lt;/object&gt;&lt;object type=&quot;3&quot; unique_id=&quot;14478&quot;&gt;&lt;property id=&quot;20148&quot; value=&quot;5&quot;/&gt;&lt;property id=&quot;20300&quot; value=&quot;Slide 13 - &amp;quot;Value&amp;quot;&quot;/&gt;&lt;property id=&quot;20307&quot; value=&quot;278&quot;/&gt;&lt;/object&gt;&lt;object type=&quot;3&quot; unique_id=&quot;14479&quot;&gt;&lt;property id=&quot;20148&quot; value=&quot;5&quot;/&gt;&lt;property id=&quot;20300&quot; value=&quot;Slide 14 - &amp;quot;Value&amp;quot;&quot;/&gt;&lt;property id=&quot;20307&quot; value=&quot;279&quot;/&gt;&lt;/object&gt;&lt;object type=&quot;3&quot; unique_id=&quot;14480&quot;&gt;&lt;property id=&quot;20148&quot; value=&quot;5&quot;/&gt;&lt;property id=&quot;20300&quot; value=&quot;Slide 15 - &amp;quot;Shape&amp;quot;&quot;/&gt;&lt;property id=&quot;20307&quot; value=&quot;280&quot;/&gt;&lt;/object&gt;&lt;object type=&quot;3&quot; unique_id=&quot;14481&quot;&gt;&lt;property id=&quot;20148&quot; value=&quot;5&quot;/&gt;&lt;property id=&quot;20300&quot; value=&quot;Slide 16 - &amp;quot;Shape&amp;quot;&quot;/&gt;&lt;property id=&quot;20307&quot; value=&quot;274&quot;/&gt;&lt;/object&gt;&lt;object type=&quot;3&quot; unique_id=&quot;14482&quot;&gt;&lt;property id=&quot;20148&quot; value=&quot;5&quot;/&gt;&lt;property id=&quot;20300&quot; value=&quot;Slide 17 - &amp;quot;Form&amp;quot;&quot;/&gt;&lt;property id=&quot;20307&quot; value=&quot;281&quot;/&gt;&lt;/object&gt;&lt;object type=&quot;3&quot; unique_id=&quot;14483&quot;&gt;&lt;property id=&quot;20148&quot; value=&quot;5&quot;/&gt;&lt;property id=&quot;20300&quot; value=&quot;Slide 18 - &amp;quot;Form&amp;quot;&quot;/&gt;&lt;property id=&quot;20307&quot; value=&quot;283&quot;/&gt;&lt;/object&gt;&lt;object type=&quot;3&quot; unique_id=&quot;14484&quot;&gt;&lt;property id=&quot;20148&quot; value=&quot;5&quot;/&gt;&lt;property id=&quot;20300&quot; value=&quot;Slide 19 - &amp;quot;Space&amp;quot;&quot;/&gt;&lt;property id=&quot;20307&quot; value=&quot;286&quot;/&gt;&lt;/object&gt;&lt;object type=&quot;3&quot; unique_id=&quot;14485&quot;&gt;&lt;property id=&quot;20148&quot; value=&quot;5&quot;/&gt;&lt;property id=&quot;20300&quot; value=&quot;Slide 20 - &amp;quot;Space&amp;quot;&quot;/&gt;&lt;property id=&quot;20307&quot; value=&quot;288&quot;/&gt;&lt;/object&gt;&lt;object type=&quot;3&quot; unique_id=&quot;14486&quot;&gt;&lt;property id=&quot;20148&quot; value=&quot;5&quot;/&gt;&lt;property id=&quot;20300&quot; value=&quot;Slide 21 - &amp;quot;Texture&amp;quot;&quot;/&gt;&lt;property id=&quot;20307&quot; value=&quot;284&quot;/&gt;&lt;/object&gt;&lt;object type=&quot;3&quot; unique_id=&quot;14487&quot;&gt;&lt;property id=&quot;20148&quot; value=&quot;5&quot;/&gt;&lt;property id=&quot;20300&quot; value=&quot;Slide 22 - &amp;quot;Texture&amp;quot;&quot;/&gt;&lt;property id=&quot;20307&quot; value=&quot;285&quot;/&gt;&lt;/object&gt;&lt;object type=&quot;3&quot; unique_id=&quot;14488&quot;&gt;&lt;property id=&quot;20148&quot; value=&quot;5&quot;/&gt;&lt;property id=&quot;20300&quot; value=&quot;Slide 23 - &amp;quot;Principles of Design&amp;quot;&quot;/&gt;&lt;property id=&quot;20307&quot; value=&quot;290&quot;/&gt;&lt;/object&gt;&lt;object type=&quot;3&quot; unique_id=&quot;14489&quot;&gt;&lt;property id=&quot;20148&quot; value=&quot;5&quot;/&gt;&lt;property id=&quot;20300&quot; value=&quot;Slide 24 - &amp;quot;Balance&amp;quot;&quot;/&gt;&lt;property id=&quot;20307&quot; value=&quot;291&quot;/&gt;&lt;/object&gt;&lt;object type=&quot;3&quot; unique_id=&quot;14490&quot;&gt;&lt;property id=&quot;20148&quot; value=&quot;5&quot;/&gt;&lt;property id=&quot;20300&quot; value=&quot;Slide 25 - &amp;quot;Symmetrical (Formal) Balance&amp;quot;&quot;/&gt;&lt;property id=&quot;20307&quot; value=&quot;292&quot;/&gt;&lt;/object&gt;&lt;object type=&quot;3&quot; unique_id=&quot;14491&quot;&gt;&lt;property id=&quot;20148&quot; value=&quot;5&quot;/&gt;&lt;property id=&quot;20300&quot; value=&quot;Slide 26 - &amp;quot;Asymmetrical (Informal) Balance&amp;quot;&quot;/&gt;&lt;property id=&quot;20307&quot; value=&quot;295&quot;/&gt;&lt;/object&gt;&lt;object type=&quot;3&quot; unique_id=&quot;14492&quot;&gt;&lt;property id=&quot;20148&quot; value=&quot;5&quot;/&gt;&lt;property id=&quot;20300&quot; value=&quot;Slide 27 - &amp;quot;Radial Balance&amp;quot;&quot;/&gt;&lt;property id=&quot;20307&quot; value=&quot;294&quot;/&gt;&lt;/object&gt;&lt;object type=&quot;3&quot; unique_id=&quot;14493&quot;&gt;&lt;property id=&quot;20148&quot; value=&quot;5&quot;/&gt;&lt;property id=&quot;20300&quot; value=&quot;Slide 28 - &amp;quot;Emphasis&amp;quot;&quot;/&gt;&lt;property id=&quot;20307&quot; value=&quot;296&quot;/&gt;&lt;/object&gt;&lt;object type=&quot;3&quot; unique_id=&quot;14494&quot;&gt;&lt;property id=&quot;20148&quot; value=&quot;5&quot;/&gt;&lt;property id=&quot;20300&quot; value=&quot;Slide 29 - &amp;quot;Emphasis&amp;quot;&quot;/&gt;&lt;property id=&quot;20307&quot; value=&quot;308&quot;/&gt;&lt;/object&gt;&lt;object type=&quot;3&quot; unique_id=&quot;14495&quot;&gt;&lt;property id=&quot;20148&quot; value=&quot;5&quot;/&gt;&lt;property id=&quot;20300&quot; value=&quot;Slide 30 - &amp;quot;Contrast&amp;quot;&quot;/&gt;&lt;property id=&quot;20307&quot; value=&quot;305&quot;/&gt;&lt;/object&gt;&lt;object type=&quot;3&quot; unique_id=&quot;14496&quot;&gt;&lt;property id=&quot;20148&quot; value=&quot;5&quot;/&gt;&lt;property id=&quot;20300&quot; value=&quot;Slide 31 - &amp;quot;Contrast&amp;quot;&quot;/&gt;&lt;property id=&quot;20307&quot; value=&quot;306&quot;/&gt;&lt;/object&gt;&lt;object type=&quot;3&quot; unique_id=&quot;14497&quot;&gt;&lt;property id=&quot;20148&quot; value=&quot;5&quot;/&gt;&lt;property id=&quot;20300&quot; value=&quot;Slide 32 - &amp;quot;Rhythm&amp;quot;&quot;/&gt;&lt;property id=&quot;20307&quot; value=&quot;299&quot;/&gt;&lt;/object&gt;&lt;object type=&quot;3&quot; unique_id=&quot;14498&quot;&gt;&lt;property id=&quot;20148&quot; value=&quot;5&quot;/&gt;&lt;property id=&quot;20300&quot; value=&quot;Slide 33 - &amp;quot;Regular Rhythm&amp;quot;&quot;/&gt;&lt;property id=&quot;20307&quot; value=&quot;300&quot;/&gt;&lt;/object&gt;&lt;object type=&quot;3&quot; unique_id=&quot;14499&quot;&gt;&lt;property id=&quot;20148&quot; value=&quot;5&quot;/&gt;&lt;property id=&quot;20300&quot; value=&quot;Slide 34 - &amp;quot;Random Rhythm&amp;quot;&quot;/&gt;&lt;property id=&quot;20307&quot; value=&quot;301&quot;/&gt;&lt;/object&gt;&lt;object type=&quot;3&quot; unique_id=&quot;14500&quot;&gt;&lt;property id=&quot;20148&quot; value=&quot;5&quot;/&gt;&lt;property id=&quot;20300&quot; value=&quot;Slide 35 - &amp;quot;Gradated Rhythm&amp;quot;&quot;/&gt;&lt;property id=&quot;20307&quot; value=&quot;302&quot;/&gt;&lt;/object&gt;&lt;object type=&quot;3&quot; unique_id=&quot;14501&quot;&gt;&lt;property id=&quot;20148&quot; value=&quot;5&quot;/&gt;&lt;property id=&quot;20300&quot; value=&quot;Slide 36 - &amp;quot;Graduated Rhythm&amp;quot;&quot;/&gt;&lt;property id=&quot;20307&quot; value=&quot;303&quot;/&gt;&lt;/object&gt;&lt;object type=&quot;3&quot; unique_id=&quot;14502&quot;&gt;&lt;property id=&quot;20148&quot; value=&quot;5&quot;/&gt;&lt;property id=&quot;20300&quot; value=&quot;Slide 37 - &amp;quot;Proportion&amp;quot;&quot;/&gt;&lt;property id=&quot;20307&quot; value=&quot;304&quot;/&gt;&lt;/object&gt;&lt;object type=&quot;3&quot; unique_id=&quot;14503&quot;&gt;&lt;property id=&quot;20148&quot; value=&quot;5&quot;/&gt;&lt;property id=&quot;20300&quot; value=&quot;Slide 38 - &amp;quot;Unity&amp;quot;&quot;/&gt;&lt;property id=&quot;20307&quot; value=&quot;307&quot;/&gt;&lt;/object&gt;&lt;object type=&quot;3&quot; unique_id=&quot;14504&quot;&gt;&lt;property id=&quot;20148&quot; value=&quot;5&quot;/&gt;&lt;property id=&quot;20300&quot; value=&quot;Slide 39 - &amp;quot;Economy&amp;quot;&quot;/&gt;&lt;property id=&quot;20307&quot; value=&quot;297&quot;/&gt;&lt;/object&gt;&lt;object type=&quot;3&quot; unique_id=&quot;14505&quot;&gt;&lt;property id=&quot;20148&quot; value=&quot;5&quot;/&gt;&lt;property id=&quot;20300&quot; value=&quot;Slide 40 - &amp;quot;Economy&amp;quot;&quot;/&gt;&lt;property id=&quot;20307&quot; value=&quot;298&quot;/&gt;&lt;/object&gt;&lt;object type=&quot;3&quot; unique_id=&quot;14506&quot;&gt;&lt;property id=&quot;20148&quot; value=&quot;5&quot;/&gt;&lt;property id=&quot;20300&quot; value=&quot;Slide 41 - &amp;quot;Visual Design Principles and Elements Matrix&amp;quot;&quot;/&gt;&lt;property id=&quot;20307&quot; value=&quot;309&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3085</TotalTime>
  <Words>3135</Words>
  <Application>Microsoft Office PowerPoint</Application>
  <PresentationFormat>On-screen Show (4:3)</PresentationFormat>
  <Paragraphs>484</Paragraphs>
  <Slides>41</Slides>
  <Notes>38</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PowerPointTemplateAE_2009_1217_NEW NEW Template</vt:lpstr>
      <vt:lpstr>1_Custom Design</vt:lpstr>
      <vt:lpstr>PowerPoint Presentation</vt:lpstr>
      <vt:lpstr>Visual Design Elements</vt:lpstr>
      <vt:lpstr>Point</vt:lpstr>
      <vt:lpstr>Line</vt:lpstr>
      <vt:lpstr>Line</vt:lpstr>
      <vt:lpstr>Vertical Lines</vt:lpstr>
      <vt:lpstr>Horizontal Lines</vt:lpstr>
      <vt:lpstr>Diagonal Lines</vt:lpstr>
      <vt:lpstr>Curved Lines</vt:lpstr>
      <vt:lpstr>Color</vt:lpstr>
      <vt:lpstr>Color Temperature</vt:lpstr>
      <vt:lpstr>Color</vt:lpstr>
      <vt:lpstr>Value</vt:lpstr>
      <vt:lpstr>Value</vt:lpstr>
      <vt:lpstr>Shape</vt:lpstr>
      <vt:lpstr>Shape</vt:lpstr>
      <vt:lpstr>Form</vt:lpstr>
      <vt:lpstr>Form</vt:lpstr>
      <vt:lpstr>Space</vt:lpstr>
      <vt:lpstr>Space</vt:lpstr>
      <vt:lpstr>Texture</vt:lpstr>
      <vt:lpstr>Texture</vt:lpstr>
      <vt:lpstr>Principles of Design</vt:lpstr>
      <vt:lpstr>Balance</vt:lpstr>
      <vt:lpstr>Symmetrical (Formal) Balance</vt:lpstr>
      <vt:lpstr>Asymmetrical (Informal) Balance</vt:lpstr>
      <vt:lpstr>Radial Balance</vt:lpstr>
      <vt:lpstr>Emphasis</vt:lpstr>
      <vt:lpstr>Emphasis</vt:lpstr>
      <vt:lpstr>Contrast</vt:lpstr>
      <vt:lpstr>Contrast</vt:lpstr>
      <vt:lpstr>Rhythm</vt:lpstr>
      <vt:lpstr>Regular Rhythm</vt:lpstr>
      <vt:lpstr>Random Rhythm</vt:lpstr>
      <vt:lpstr>Gradated Rhythm</vt:lpstr>
      <vt:lpstr>Graduated Rhythm</vt:lpstr>
      <vt:lpstr>Proportion</vt:lpstr>
      <vt:lpstr>Unity</vt:lpstr>
      <vt:lpstr>Economy</vt:lpstr>
      <vt:lpstr>Economy</vt:lpstr>
      <vt:lpstr>Visual Design Principles and Elements Matrix</vt:lpstr>
    </vt:vector>
  </TitlesOfParts>
  <Company>Project Lead The Way,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4.1 Elements and Principles of Design</dc:title>
  <dc:subject>IED - Lesson 6.1</dc:subject>
  <dc:creator>PLTW</dc:creator>
  <cp:lastModifiedBy>Elliot Mork</cp:lastModifiedBy>
  <cp:revision>103</cp:revision>
  <dcterms:created xsi:type="dcterms:W3CDTF">2010-01-04T14:07:12Z</dcterms:created>
  <dcterms:modified xsi:type="dcterms:W3CDTF">2014-10-31T13:52:38Z</dcterms:modified>
</cp:coreProperties>
</file>