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68"/>
  </p:notesMasterIdLst>
  <p:handoutMasterIdLst>
    <p:handoutMasterId r:id="rId69"/>
  </p:handoutMasterIdLst>
  <p:sldIdLst>
    <p:sldId id="256" r:id="rId3"/>
    <p:sldId id="265" r:id="rId4"/>
    <p:sldId id="266" r:id="rId5"/>
    <p:sldId id="268" r:id="rId6"/>
    <p:sldId id="387" r:id="rId7"/>
    <p:sldId id="328" r:id="rId8"/>
    <p:sldId id="327" r:id="rId9"/>
    <p:sldId id="329" r:id="rId10"/>
    <p:sldId id="330" r:id="rId11"/>
    <p:sldId id="335" r:id="rId12"/>
    <p:sldId id="336" r:id="rId13"/>
    <p:sldId id="337" r:id="rId14"/>
    <p:sldId id="338" r:id="rId15"/>
    <p:sldId id="360" r:id="rId16"/>
    <p:sldId id="361" r:id="rId17"/>
    <p:sldId id="296" r:id="rId18"/>
    <p:sldId id="297" r:id="rId19"/>
    <p:sldId id="292" r:id="rId20"/>
    <p:sldId id="293" r:id="rId21"/>
    <p:sldId id="294" r:id="rId22"/>
    <p:sldId id="357" r:id="rId23"/>
    <p:sldId id="358" r:id="rId24"/>
    <p:sldId id="359" r:id="rId25"/>
    <p:sldId id="299" r:id="rId26"/>
    <p:sldId id="300" r:id="rId27"/>
    <p:sldId id="298" r:id="rId28"/>
    <p:sldId id="318" r:id="rId29"/>
    <p:sldId id="302" r:id="rId30"/>
    <p:sldId id="340" r:id="rId31"/>
    <p:sldId id="341" r:id="rId32"/>
    <p:sldId id="343" r:id="rId33"/>
    <p:sldId id="342" r:id="rId34"/>
    <p:sldId id="344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6" r:id="rId44"/>
    <p:sldId id="377" r:id="rId45"/>
    <p:sldId id="270" r:id="rId46"/>
    <p:sldId id="271" r:id="rId47"/>
    <p:sldId id="376" r:id="rId48"/>
    <p:sldId id="272" r:id="rId49"/>
    <p:sldId id="274" r:id="rId50"/>
    <p:sldId id="363" r:id="rId51"/>
    <p:sldId id="364" r:id="rId52"/>
    <p:sldId id="366" r:id="rId53"/>
    <p:sldId id="371" r:id="rId54"/>
    <p:sldId id="365" r:id="rId55"/>
    <p:sldId id="367" r:id="rId56"/>
    <p:sldId id="369" r:id="rId57"/>
    <p:sldId id="370" r:id="rId58"/>
    <p:sldId id="372" r:id="rId59"/>
    <p:sldId id="373" r:id="rId60"/>
    <p:sldId id="375" r:id="rId61"/>
    <p:sldId id="374" r:id="rId62"/>
    <p:sldId id="283" r:id="rId63"/>
    <p:sldId id="285" r:id="rId64"/>
    <p:sldId id="284" r:id="rId65"/>
    <p:sldId id="286" r:id="rId66"/>
    <p:sldId id="287" r:id="rId67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obi Obi Tulton" initials="AOT" lastIdx="3" clrIdx="0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386B"/>
    <a:srgbClr val="FFDDDD"/>
    <a:srgbClr val="FF9999"/>
    <a:srgbClr val="F6FBFC"/>
    <a:srgbClr val="E4F2F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18" autoAdjust="0"/>
    <p:restoredTop sz="92027" autoAdjust="0"/>
  </p:normalViewPr>
  <p:slideViewPr>
    <p:cSldViewPr snapToGrid="0">
      <p:cViewPr varScale="1">
        <p:scale>
          <a:sx n="41" d="100"/>
          <a:sy n="41" d="100"/>
        </p:scale>
        <p:origin x="60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different</a:t>
            </a:r>
            <a:r>
              <a:rPr lang="en-US" baseline="0" dirty="0" smtClean="0"/>
              <a:t> perspective representations (one-point, two-point, and three point).  The number refers to the number of vanishing points used in the construction of the drawing, as you will learn.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the depth of the object to create proportions</a:t>
            </a:r>
            <a:r>
              <a:rPr lang="en-US" baseline="0" dirty="0" smtClean="0"/>
              <a:t> that produce a realistic appearance.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method may be easier to follow when sketching perspective views of puzzle pieces; however, the box method</a:t>
            </a:r>
            <a:r>
              <a:rPr lang="en-US" baseline="0" dirty="0" smtClean="0"/>
              <a:t> may be more appropriate for more organic objects and consumer products.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3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example of a sketch of a tape dispenser in one-point perspective.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0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view is a perspective</a:t>
            </a:r>
            <a:r>
              <a:rPr lang="en-US" baseline="0" dirty="0" smtClean="0"/>
              <a:t> view and which is an isometric projection?  How can you tell? [click several times]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depth lines recede to a single vanishing point and the width lines recede toward a vanishing point in the perspective view.  In the isometric projection, the depth lines are parallel and the width lines are parallel.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7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Sketching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15841" y="4620126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52586" y="4583903"/>
            <a:ext cx="69056" cy="6003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09818" y="5393659"/>
            <a:ext cx="68579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4755" y="3498055"/>
            <a:ext cx="70756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261626" y="4982900"/>
            <a:ext cx="68579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537711" y="3915276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364706" y="3248900"/>
            <a:ext cx="66675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89083" y="3531745"/>
            <a:ext cx="106845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23409" y="705853"/>
            <a:ext cx="4957012" cy="2909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8458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Locate points and construction lines to identify corners and edges of the object on the surface of the box.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1" animBg="1"/>
      <p:bldP spid="35" grpId="1" animBg="1"/>
      <p:bldP spid="38" grpId="1" animBg="1"/>
      <p:bldP spid="41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5197" y="4557672"/>
            <a:ext cx="81660" cy="7412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398509" y="5372100"/>
            <a:ext cx="77704" cy="74068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0948" y="3497483"/>
            <a:ext cx="73429" cy="59532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287893" y="4962823"/>
            <a:ext cx="68580" cy="7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538947" y="3959988"/>
            <a:ext cx="67943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306223" y="3249781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89083" y="3535139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0137" y="705853"/>
            <a:ext cx="5050284" cy="29517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5985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6"/>
            <a:ext cx="3696794" cy="3808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Use object lines to trace over the edges of the object on the visible surface of the box.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172516" y="3527249"/>
            <a:ext cx="727847" cy="374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630905" y="3283118"/>
            <a:ext cx="75523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083" y="4245769"/>
            <a:ext cx="0" cy="75489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682" y="3998089"/>
            <a:ext cx="0" cy="66214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00363" y="3283118"/>
            <a:ext cx="477250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157663" y="3283118"/>
            <a:ext cx="476928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95985" y="3998089"/>
            <a:ext cx="281697" cy="28578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22183" y="4639404"/>
            <a:ext cx="255499" cy="361258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use construction lines to delineate the remaining corners and edges of the object inside the box. 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9" y="836741"/>
            <a:ext cx="429450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Trace over the construction lines with object lines to define the object.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1340" y="4256113"/>
            <a:ext cx="536079" cy="3229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18946" y="3525615"/>
            <a:ext cx="0" cy="7494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86446" y="4256113"/>
            <a:ext cx="2095927" cy="35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926998" y="3506635"/>
            <a:ext cx="0" cy="150466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324387" y="3303276"/>
            <a:ext cx="21707" cy="6424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49326" y="3945731"/>
            <a:ext cx="896768" cy="65033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425948" y="4999525"/>
            <a:ext cx="501050" cy="42295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1132" y="3972427"/>
            <a:ext cx="1224827" cy="447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926998" y="5012224"/>
            <a:ext cx="1374508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METHOD 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" y="261985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075036" y="5855945"/>
            <a:ext cx="741406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5036" y="5052758"/>
            <a:ext cx="741406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5036" y="5028044"/>
            <a:ext cx="0" cy="85261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6442" y="5012472"/>
            <a:ext cx="0" cy="85261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1579" y="2479375"/>
            <a:ext cx="425115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most face of the object such that the height lines are vertical and the width lines are horizontal.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676400" y="49863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14400" y="49863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87829" y="57864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8252" y="3625516"/>
            <a:ext cx="436345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</a:t>
            </a:r>
            <a:r>
              <a:rPr lang="en-US" sz="2400" dirty="0" smtClean="0">
                <a:solidFill>
                  <a:srgbClr val="FF0000"/>
                </a:solidFill>
              </a:rPr>
              <a:t>vertical</a:t>
            </a:r>
            <a:r>
              <a:rPr lang="en-US" sz="2400" dirty="0" smtClean="0"/>
              <a:t> object lines to represent the height edges of the object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perspective drawing offers the most realistic three-dimensional view of all the pictorial methods, because it portrays the object in a manner that is most similar to how the human eye perceives the visual world.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49" b="76047" l="36792" r="79163">
                        <a14:backgroundMark x1="67916" y1="59651" x2="67916" y2="59651"/>
                        <a14:backgroundMark x1="62947" y1="60000" x2="62947" y2="60000"/>
                        <a14:backgroundMark x1="61901" y1="54302" x2="61901" y2="54302"/>
                        <a14:backgroundMark x1="60942" y1="53256" x2="60942" y2="53256"/>
                        <a14:backgroundMark x1="59634" y1="52209" x2="59634" y2="52209"/>
                        <a14:backgroundMark x1="73932" y1="54535" x2="73932" y2="54535"/>
                        <a14:backgroundMark x1="59198" y1="52209" x2="59198" y2="52209"/>
                        <a14:backgroundMark x1="60593" y1="64535" x2="60593" y2="64535"/>
                        <a14:backgroundMark x1="59024" y1="67674" x2="59024" y2="67674"/>
                        <a14:backgroundMark x1="57803" y1="68721" x2="57803" y2="68721"/>
                        <a14:backgroundMark x1="55449" y1="70930" x2="55449" y2="70930"/>
                        <a14:backgroundMark x1="53618" y1="72558" x2="53618" y2="72558"/>
                        <a14:backgroundMark x1="51090" y1="73837" x2="51090" y2="73837"/>
                        <a14:backgroundMark x1="52310" y1="73605" x2="52310" y2="73605"/>
                        <a14:backgroundMark x1="59808" y1="66860" x2="59808" y2="66860"/>
                        <a14:backgroundMark x1="60331" y1="65930" x2="60331" y2="65930"/>
                        <a14:backgroundMark x1="71229" y1="56628" x2="71229" y2="56628"/>
                        <a14:backgroundMark x1="72276" y1="55698" x2="72276" y2="55698"/>
                        <a14:backgroundMark x1="71578" y1="56163" x2="71578" y2="56163"/>
                        <a14:backgroundMark x1="70619" y1="57093" x2="70619" y2="57093"/>
                        <a14:backgroundMark x1="75065" y1="52093" x2="75065" y2="52093"/>
                        <a14:backgroundMark x1="62337" y1="31977" x2="62337" y2="3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111995" y="4389049"/>
            <a:ext cx="2330577" cy="20211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/>
          <a:stretch/>
        </p:blipFill>
        <p:spPr bwMode="auto">
          <a:xfrm>
            <a:off x="4776788" y="4408550"/>
            <a:ext cx="2338387" cy="19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592" y="1018445"/>
            <a:ext cx="465220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Sketch </a:t>
            </a:r>
            <a:r>
              <a:rPr lang="en-US" sz="2400" dirty="0" smtClean="0">
                <a:solidFill>
                  <a:srgbClr val="FF0000"/>
                </a:solidFill>
              </a:rPr>
              <a:t>horizontal</a:t>
            </a:r>
            <a:r>
              <a:rPr lang="en-US" sz="2400" dirty="0" smtClean="0"/>
              <a:t> object lines to represent the width edges of the object as necessary.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06249" y="4780729"/>
            <a:ext cx="400594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006249" y="4775966"/>
            <a:ext cx="400594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1175" y="4761677"/>
            <a:ext cx="348071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015775" y="4775966"/>
            <a:ext cx="360588" cy="23146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76413" y="4775966"/>
            <a:ext cx="352833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76413" y="5560558"/>
            <a:ext cx="352833" cy="2830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3914775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18373" y="2784764"/>
            <a:ext cx="330114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Continue to use construction lines to project object corners back to the vanishing point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04925" y="39195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18373" y="2784764"/>
            <a:ext cx="330114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Continue to use construction lines to project object corners back to the vanishing point as necessary.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72438" cy="377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05062" y="4723397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87306" y="5495113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84555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18"/>
            <a:ext cx="5120640" cy="48307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/>
              <a:t>The </a:t>
            </a:r>
            <a:r>
              <a:rPr lang="en-US" sz="2800" b="1" i="1" dirty="0"/>
              <a:t>one-point</a:t>
            </a:r>
            <a:r>
              <a:rPr lang="en-US" sz="2800" dirty="0"/>
              <a:t> perspective is relatively simple to make, but is somewhat awkward in appearance when compared to other types of </a:t>
            </a:r>
            <a:r>
              <a:rPr lang="en-US" sz="2800" dirty="0" smtClean="0"/>
              <a:t>pictorials.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horizontal </a:t>
            </a:r>
            <a:r>
              <a:rPr lang="en-US" sz="2800" dirty="0" smtClean="0"/>
              <a:t>line represents </a:t>
            </a:r>
            <a:r>
              <a:rPr lang="en-US" sz="2800" dirty="0"/>
              <a:t>the </a:t>
            </a:r>
            <a:r>
              <a:rPr lang="en-US" sz="2800" dirty="0" smtClean="0"/>
              <a:t>horizon.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</a:t>
            </a:r>
            <a:r>
              <a:rPr lang="en-US" sz="2800" dirty="0"/>
              <a:t>vanishing point is identified </a:t>
            </a:r>
            <a:r>
              <a:rPr lang="en-US" sz="2800" dirty="0" smtClean="0"/>
              <a:t>on </a:t>
            </a:r>
            <a:r>
              <a:rPr lang="en-US" sz="2800" dirty="0"/>
              <a:t>the horizon line.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/>
              <a:t>A series of lines are drawn from distinctive points </a:t>
            </a:r>
            <a:r>
              <a:rPr lang="en-US" sz="2800" dirty="0" smtClean="0"/>
              <a:t>on the object to the vanishing point, outlining </a:t>
            </a:r>
            <a:r>
              <a:rPr lang="en-US" sz="2800" dirty="0"/>
              <a:t>the object being constructed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10" descr="1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73" y="2286000"/>
            <a:ext cx="3108552" cy="2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745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48521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745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38363" y="3776663"/>
            <a:ext cx="385762" cy="995362"/>
          </a:xfrm>
          <a:custGeom>
            <a:avLst/>
            <a:gdLst>
              <a:gd name="connsiteX0" fmla="*/ 385762 w 385762"/>
              <a:gd name="connsiteY0" fmla="*/ 700087 h 995362"/>
              <a:gd name="connsiteX1" fmla="*/ 0 w 385762"/>
              <a:gd name="connsiteY1" fmla="*/ 995362 h 995362"/>
              <a:gd name="connsiteX2" fmla="*/ 4762 w 385762"/>
              <a:gd name="connsiteY2" fmla="*/ 219075 h 995362"/>
              <a:gd name="connsiteX3" fmla="*/ 381000 w 385762"/>
              <a:gd name="connsiteY3" fmla="*/ 0 h 995362"/>
              <a:gd name="connsiteX4" fmla="*/ 385762 w 385762"/>
              <a:gd name="connsiteY4" fmla="*/ 700087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2" h="995362">
                <a:moveTo>
                  <a:pt x="385762" y="700087"/>
                </a:moveTo>
                <a:lnTo>
                  <a:pt x="0" y="995362"/>
                </a:lnTo>
                <a:cubicBezTo>
                  <a:pt x="1587" y="736600"/>
                  <a:pt x="3175" y="477837"/>
                  <a:pt x="4762" y="219075"/>
                </a:cubicBezTo>
                <a:lnTo>
                  <a:pt x="381000" y="0"/>
                </a:lnTo>
                <a:cubicBezTo>
                  <a:pt x="382587" y="233362"/>
                  <a:pt x="384175" y="466725"/>
                  <a:pt x="385762" y="70008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766888" y="4781550"/>
            <a:ext cx="366712" cy="1071563"/>
          </a:xfrm>
          <a:custGeom>
            <a:avLst/>
            <a:gdLst>
              <a:gd name="connsiteX0" fmla="*/ 0 w 366712"/>
              <a:gd name="connsiteY0" fmla="*/ 252413 h 1071563"/>
              <a:gd name="connsiteX1" fmla="*/ 366712 w 366712"/>
              <a:gd name="connsiteY1" fmla="*/ 0 h 1071563"/>
              <a:gd name="connsiteX2" fmla="*/ 366712 w 366712"/>
              <a:gd name="connsiteY2" fmla="*/ 776288 h 1071563"/>
              <a:gd name="connsiteX3" fmla="*/ 9525 w 366712"/>
              <a:gd name="connsiteY3" fmla="*/ 1071563 h 1071563"/>
              <a:gd name="connsiteX4" fmla="*/ 0 w 366712"/>
              <a:gd name="connsiteY4" fmla="*/ 25241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071563">
                <a:moveTo>
                  <a:pt x="0" y="252413"/>
                </a:moveTo>
                <a:lnTo>
                  <a:pt x="366712" y="0"/>
                </a:lnTo>
                <a:lnTo>
                  <a:pt x="366712" y="776288"/>
                </a:lnTo>
                <a:lnTo>
                  <a:pt x="9525" y="1071563"/>
                </a:lnTo>
                <a:cubicBezTo>
                  <a:pt x="7937" y="798513"/>
                  <a:pt x="6350" y="525463"/>
                  <a:pt x="0" y="252413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3667125" y="4495800"/>
            <a:ext cx="314325" cy="1081088"/>
          </a:xfrm>
          <a:custGeom>
            <a:avLst/>
            <a:gdLst>
              <a:gd name="connsiteX0" fmla="*/ 0 w 314325"/>
              <a:gd name="connsiteY0" fmla="*/ 295275 h 1081088"/>
              <a:gd name="connsiteX1" fmla="*/ 300038 w 314325"/>
              <a:gd name="connsiteY1" fmla="*/ 0 h 1081088"/>
              <a:gd name="connsiteX2" fmla="*/ 314325 w 314325"/>
              <a:gd name="connsiteY2" fmla="*/ 738188 h 1081088"/>
              <a:gd name="connsiteX3" fmla="*/ 0 w 314325"/>
              <a:gd name="connsiteY3" fmla="*/ 1081088 h 1081088"/>
              <a:gd name="connsiteX4" fmla="*/ 0 w 314325"/>
              <a:gd name="connsiteY4" fmla="*/ 295275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1081088">
                <a:moveTo>
                  <a:pt x="0" y="295275"/>
                </a:moveTo>
                <a:lnTo>
                  <a:pt x="300038" y="0"/>
                </a:lnTo>
                <a:lnTo>
                  <a:pt x="314325" y="738188"/>
                </a:lnTo>
                <a:lnTo>
                  <a:pt x="0" y="1081088"/>
                </a:lnTo>
                <a:cubicBezTo>
                  <a:pt x="1588" y="820738"/>
                  <a:pt x="3175" y="560388"/>
                  <a:pt x="0" y="295275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371600" y="3981450"/>
            <a:ext cx="762000" cy="800100"/>
          </a:xfrm>
          <a:custGeom>
            <a:avLst/>
            <a:gdLst>
              <a:gd name="connsiteX0" fmla="*/ 0 w 762000"/>
              <a:gd name="connsiteY0" fmla="*/ 0 h 800100"/>
              <a:gd name="connsiteX1" fmla="*/ 762000 w 762000"/>
              <a:gd name="connsiteY1" fmla="*/ 4763 h 800100"/>
              <a:gd name="connsiteX2" fmla="*/ 747713 w 762000"/>
              <a:gd name="connsiteY2" fmla="*/ 800100 h 800100"/>
              <a:gd name="connsiteX3" fmla="*/ 0 w 762000"/>
              <a:gd name="connsiteY3" fmla="*/ 795338 h 800100"/>
              <a:gd name="connsiteX4" fmla="*/ 0 w 76200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800100">
                <a:moveTo>
                  <a:pt x="0" y="0"/>
                </a:moveTo>
                <a:lnTo>
                  <a:pt x="762000" y="4763"/>
                </a:lnTo>
                <a:lnTo>
                  <a:pt x="747713" y="800100"/>
                </a:lnTo>
                <a:lnTo>
                  <a:pt x="0" y="795338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38363" y="4772025"/>
            <a:ext cx="1533525" cy="809625"/>
          </a:xfrm>
          <a:custGeom>
            <a:avLst/>
            <a:gdLst>
              <a:gd name="connsiteX0" fmla="*/ 0 w 1533525"/>
              <a:gd name="connsiteY0" fmla="*/ 0 h 809625"/>
              <a:gd name="connsiteX1" fmla="*/ 0 w 1533525"/>
              <a:gd name="connsiteY1" fmla="*/ 790575 h 809625"/>
              <a:gd name="connsiteX2" fmla="*/ 1533525 w 1533525"/>
              <a:gd name="connsiteY2" fmla="*/ 809625 h 809625"/>
              <a:gd name="connsiteX3" fmla="*/ 1528762 w 1533525"/>
              <a:gd name="connsiteY3" fmla="*/ 9525 h 809625"/>
              <a:gd name="connsiteX4" fmla="*/ 0 w 1533525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25" h="809625">
                <a:moveTo>
                  <a:pt x="0" y="0"/>
                </a:moveTo>
                <a:lnTo>
                  <a:pt x="0" y="790575"/>
                </a:lnTo>
                <a:lnTo>
                  <a:pt x="1533525" y="809625"/>
                </a:lnTo>
                <a:cubicBezTo>
                  <a:pt x="1531937" y="542925"/>
                  <a:pt x="1530350" y="276225"/>
                  <a:pt x="1528762" y="9525"/>
                </a:cubicBez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6667" y="945403"/>
            <a:ext cx="4034248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You may use tonal shading to  enhance the appearance of the perspective sketch and create a more realistic representation.</a:t>
            </a:r>
            <a:endParaRPr lang="en-US" sz="2200" dirty="0"/>
          </a:p>
        </p:txBody>
      </p:sp>
      <p:sp>
        <p:nvSpPr>
          <p:cNvPr id="27" name="Freeform 26"/>
          <p:cNvSpPr/>
          <p:nvPr/>
        </p:nvSpPr>
        <p:spPr>
          <a:xfrm>
            <a:off x="1371600" y="3743325"/>
            <a:ext cx="1152525" cy="242888"/>
          </a:xfrm>
          <a:custGeom>
            <a:avLst/>
            <a:gdLst>
              <a:gd name="connsiteX0" fmla="*/ 423863 w 1152525"/>
              <a:gd name="connsiteY0" fmla="*/ 0 h 242888"/>
              <a:gd name="connsiteX1" fmla="*/ 0 w 1152525"/>
              <a:gd name="connsiteY1" fmla="*/ 228600 h 242888"/>
              <a:gd name="connsiteX2" fmla="*/ 762000 w 1152525"/>
              <a:gd name="connsiteY2" fmla="*/ 242888 h 242888"/>
              <a:gd name="connsiteX3" fmla="*/ 1152525 w 1152525"/>
              <a:gd name="connsiteY3" fmla="*/ 14288 h 242888"/>
              <a:gd name="connsiteX4" fmla="*/ 423863 w 1152525"/>
              <a:gd name="connsiteY4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242888">
                <a:moveTo>
                  <a:pt x="423863" y="0"/>
                </a:moveTo>
                <a:lnTo>
                  <a:pt x="0" y="228600"/>
                </a:lnTo>
                <a:lnTo>
                  <a:pt x="762000" y="242888"/>
                </a:lnTo>
                <a:lnTo>
                  <a:pt x="1152525" y="14288"/>
                </a:lnTo>
                <a:lnTo>
                  <a:pt x="423863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009650" y="4781550"/>
            <a:ext cx="1104900" cy="247650"/>
          </a:xfrm>
          <a:custGeom>
            <a:avLst/>
            <a:gdLst>
              <a:gd name="connsiteX0" fmla="*/ 0 w 1104900"/>
              <a:gd name="connsiteY0" fmla="*/ 238125 h 247650"/>
              <a:gd name="connsiteX1" fmla="*/ 742950 w 1104900"/>
              <a:gd name="connsiteY1" fmla="*/ 247650 h 247650"/>
              <a:gd name="connsiteX2" fmla="*/ 1104900 w 1104900"/>
              <a:gd name="connsiteY2" fmla="*/ 4763 h 247650"/>
              <a:gd name="connsiteX3" fmla="*/ 352425 w 1104900"/>
              <a:gd name="connsiteY3" fmla="*/ 0 h 247650"/>
              <a:gd name="connsiteX4" fmla="*/ 0 w 1104900"/>
              <a:gd name="connsiteY4" fmla="*/ 2381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247650">
                <a:moveTo>
                  <a:pt x="0" y="238125"/>
                </a:moveTo>
                <a:lnTo>
                  <a:pt x="742950" y="247650"/>
                </a:lnTo>
                <a:lnTo>
                  <a:pt x="1104900" y="4763"/>
                </a:lnTo>
                <a:lnTo>
                  <a:pt x="352425" y="0"/>
                </a:lnTo>
                <a:lnTo>
                  <a:pt x="0" y="238125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2190750" y="4486275"/>
            <a:ext cx="1757363" cy="290513"/>
          </a:xfrm>
          <a:custGeom>
            <a:avLst/>
            <a:gdLst>
              <a:gd name="connsiteX0" fmla="*/ 0 w 1757363"/>
              <a:gd name="connsiteY0" fmla="*/ 271463 h 290513"/>
              <a:gd name="connsiteX1" fmla="*/ 1481138 w 1757363"/>
              <a:gd name="connsiteY1" fmla="*/ 290513 h 290513"/>
              <a:gd name="connsiteX2" fmla="*/ 1757363 w 1757363"/>
              <a:gd name="connsiteY2" fmla="*/ 9525 h 290513"/>
              <a:gd name="connsiteX3" fmla="*/ 347663 w 1757363"/>
              <a:gd name="connsiteY3" fmla="*/ 0 h 290513"/>
              <a:gd name="connsiteX4" fmla="*/ 0 w 1757363"/>
              <a:gd name="connsiteY4" fmla="*/ 27146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3" h="290513">
                <a:moveTo>
                  <a:pt x="0" y="271463"/>
                </a:moveTo>
                <a:lnTo>
                  <a:pt x="1481138" y="290513"/>
                </a:lnTo>
                <a:lnTo>
                  <a:pt x="1757363" y="9525"/>
                </a:lnTo>
                <a:lnTo>
                  <a:pt x="347663" y="0"/>
                </a:lnTo>
                <a:lnTo>
                  <a:pt x="0" y="271463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4" name="Freeform 36863"/>
          <p:cNvSpPr/>
          <p:nvPr/>
        </p:nvSpPr>
        <p:spPr>
          <a:xfrm>
            <a:off x="1000125" y="5033963"/>
            <a:ext cx="776288" cy="809625"/>
          </a:xfrm>
          <a:custGeom>
            <a:avLst/>
            <a:gdLst>
              <a:gd name="connsiteX0" fmla="*/ 762000 w 776288"/>
              <a:gd name="connsiteY0" fmla="*/ 0 h 809625"/>
              <a:gd name="connsiteX1" fmla="*/ 776288 w 776288"/>
              <a:gd name="connsiteY1" fmla="*/ 809625 h 809625"/>
              <a:gd name="connsiteX2" fmla="*/ 14288 w 776288"/>
              <a:gd name="connsiteY2" fmla="*/ 795337 h 809625"/>
              <a:gd name="connsiteX3" fmla="*/ 0 w 776288"/>
              <a:gd name="connsiteY3" fmla="*/ 0 h 809625"/>
              <a:gd name="connsiteX4" fmla="*/ 762000 w 776288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88" h="809625">
                <a:moveTo>
                  <a:pt x="762000" y="0"/>
                </a:moveTo>
                <a:lnTo>
                  <a:pt x="776288" y="809625"/>
                </a:lnTo>
                <a:lnTo>
                  <a:pt x="14288" y="795337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 Example</a:t>
            </a:r>
            <a:endParaRPr lang="en-US" dirty="0"/>
          </a:p>
        </p:txBody>
      </p:sp>
      <p:pic>
        <p:nvPicPr>
          <p:cNvPr id="4" name="Content Placeholder 2" descr="tape dispenser.bmp"/>
          <p:cNvPicPr>
            <a:picLocks noChangeAspect="1"/>
          </p:cNvPicPr>
          <p:nvPr/>
        </p:nvPicPr>
        <p:blipFill rotWithShape="1">
          <a:blip r:embed="rId3" cstate="print"/>
          <a:srcRect l="9483" t="6723" r="24136" b="6958"/>
          <a:stretch/>
        </p:blipFill>
        <p:spPr bwMode="auto">
          <a:xfrm rot="5400000">
            <a:off x="1502295" y="1462973"/>
            <a:ext cx="2995748" cy="50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5" b="56000"/>
          <a:stretch/>
        </p:blipFill>
        <p:spPr>
          <a:xfrm>
            <a:off x="5904413" y="2599509"/>
            <a:ext cx="283464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/>
              <a:t>The </a:t>
            </a:r>
            <a:r>
              <a:rPr lang="en-US" b="1" i="1" dirty="0"/>
              <a:t>two-point</a:t>
            </a:r>
            <a:r>
              <a:rPr lang="en-US" dirty="0"/>
              <a:t> perspective is the most common perspective drawing.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 step-by-step procedure will be explained for the perspective.</a:t>
            </a:r>
          </a:p>
          <a:p>
            <a:endParaRPr lang="en-US" dirty="0"/>
          </a:p>
        </p:txBody>
      </p:sp>
      <p:pic>
        <p:nvPicPr>
          <p:cNvPr id="4" name="Picture 4" descr="2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035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two-point perspective of the puzzle piece shown below.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528047" y="3395274"/>
            <a:ext cx="3288553" cy="28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3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9"/>
          <a:stretch/>
        </p:blipFill>
        <p:spPr bwMode="auto">
          <a:xfrm>
            <a:off x="314418" y="1463547"/>
            <a:ext cx="8433467" cy="2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08811" y="4512251"/>
            <a:ext cx="6224337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Sketch a horizontal line across </a:t>
            </a:r>
            <a:r>
              <a:rPr lang="en-US" sz="2200" dirty="0"/>
              <a:t>the upper portion of the </a:t>
            </a:r>
            <a:r>
              <a:rPr lang="en-US" sz="2200" dirty="0" smtClean="0"/>
              <a:t>paper</a:t>
            </a:r>
            <a:r>
              <a:rPr lang="en-US" sz="2200" dirty="0"/>
              <a:t> </a:t>
            </a:r>
            <a:r>
              <a:rPr lang="en-US" sz="2200" dirty="0" smtClean="0"/>
              <a:t>to represent </a:t>
            </a:r>
            <a:r>
              <a:rPr lang="en-US" sz="2200" dirty="0"/>
              <a:t>the horizon, </a:t>
            </a:r>
            <a:r>
              <a:rPr lang="en-US" sz="2200" dirty="0" smtClean="0"/>
              <a:t>and identify </a:t>
            </a:r>
            <a:r>
              <a:rPr lang="en-US" sz="2200" dirty="0" smtClean="0">
                <a:solidFill>
                  <a:srgbClr val="FF0000"/>
                </a:solidFill>
              </a:rPr>
              <a:t>two</a:t>
            </a:r>
            <a:r>
              <a:rPr lang="en-US" sz="2200" dirty="0" smtClean="0"/>
              <a:t> vanishing points.</a:t>
            </a:r>
          </a:p>
          <a:p>
            <a:endParaRPr lang="en-US" sz="2200" dirty="0"/>
          </a:p>
          <a:p>
            <a:r>
              <a:rPr lang="en-US" sz="2200" dirty="0" smtClean="0"/>
              <a:t>The vanishing points should can be placed toward each end of the horizon line. 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4418" y="1802674"/>
            <a:ext cx="8433467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31288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76495" y="4095574"/>
            <a:ext cx="3840821" cy="24622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Sketch a vertical construction line to represent the front edge of the object.</a:t>
            </a:r>
          </a:p>
          <a:p>
            <a:endParaRPr lang="en-US" sz="2200" dirty="0"/>
          </a:p>
          <a:p>
            <a:r>
              <a:rPr lang="en-US" sz="2200" dirty="0" smtClean="0"/>
              <a:t>The construction line can be drawn below, above, or through the horizon line.  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1162601" y="4434840"/>
            <a:ext cx="0" cy="2337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0973" y="6355150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Edge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 flipH="1" flipV="1">
            <a:off x="1162601" y="6100763"/>
            <a:ext cx="3913894" cy="439053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nimBg="1"/>
      <p:bldP spid="16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18931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6772" y="359978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3293" y="5035379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9687" y="1719624"/>
            <a:ext cx="3496176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Locate two points on the construction line to represent the top and bottom corners of the box within which the object will be sketched.</a:t>
            </a:r>
            <a:endParaRPr lang="en-US" sz="22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  <p:grpSp>
        <p:nvGrpSpPr>
          <p:cNvPr id="1046" name="Group 1045"/>
          <p:cNvGrpSpPr/>
          <p:nvPr/>
        </p:nvGrpSpPr>
        <p:grpSpPr>
          <a:xfrm>
            <a:off x="189815" y="4599250"/>
            <a:ext cx="2330577" cy="2279867"/>
            <a:chOff x="199320" y="4567238"/>
            <a:chExt cx="2330577" cy="2279867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687608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100248" y="6600102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88531" y="552750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9745" y="1579790"/>
            <a:ext cx="3174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imaginary box encloses the entire object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 flipH="1">
            <a:off x="608279" y="1679266"/>
            <a:ext cx="2542693" cy="6716386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build="p" bldLvl="2" animBg="1"/>
      <p:bldP spid="12" grpId="0" animBg="1"/>
      <p:bldP spid="14" grpId="0" animBg="1"/>
      <p:bldP spid="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one-point perspective of the puzzle piece shown below.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different methods will be demonstrated.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2836734" y="4322006"/>
            <a:ext cx="3294240" cy="21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3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3683" y="3576995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16540" y="5019737"/>
            <a:ext cx="62297" cy="64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3189" y="4780408"/>
            <a:ext cx="349617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Sketch a construction line from each point on the vertical line to each vanishing point.</a:t>
            </a:r>
            <a:endParaRPr lang="en-US" sz="2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6" name="Group 35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9" name="Straight Connector 38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31534" y="35793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19629" y="5024499"/>
            <a:ext cx="5444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3791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329980"/>
            <a:ext cx="4209153" cy="239450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5. Sketch points </a:t>
            </a:r>
            <a:r>
              <a:rPr lang="en-US" sz="2200" dirty="0"/>
              <a:t>and vertical construction lines </a:t>
            </a:r>
            <a:r>
              <a:rPr lang="en-US" sz="2200" dirty="0" smtClean="0"/>
              <a:t>to </a:t>
            </a:r>
            <a:r>
              <a:rPr lang="en-US" sz="2200" dirty="0"/>
              <a:t>represent the overall width and depth of the object. </a:t>
            </a:r>
            <a:endParaRPr lang="en-US" sz="2200" dirty="0" smtClean="0"/>
          </a:p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You will need to estimate the location of these to make the box proportional. 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6669" y="2858107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629197" y="2958057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  <p:bldP spid="43" grpId="0" animBg="1"/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4391" y="356985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3594" y="50244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99751"/>
            <a:ext cx="5043616" cy="260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072320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7" y="5426937"/>
            <a:ext cx="4209153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6. Sketch construction lines to represent the top back edges of the box.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8100" y="2845108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629167" y="2940404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467532" y="1099751"/>
            <a:ext cx="5567320" cy="19220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655417" y="2861775"/>
            <a:ext cx="697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2656114" y="3561806"/>
            <a:ext cx="505097" cy="1471748"/>
          </a:xfrm>
          <a:custGeom>
            <a:avLst/>
            <a:gdLst>
              <a:gd name="connsiteX0" fmla="*/ 0 w 505097"/>
              <a:gd name="connsiteY0" fmla="*/ 0 h 1471748"/>
              <a:gd name="connsiteX1" fmla="*/ 17417 w 505097"/>
              <a:gd name="connsiteY1" fmla="*/ 513805 h 1471748"/>
              <a:gd name="connsiteX2" fmla="*/ 505097 w 505097"/>
              <a:gd name="connsiteY2" fmla="*/ 1471748 h 1471748"/>
              <a:gd name="connsiteX3" fmla="*/ 496389 w 505097"/>
              <a:gd name="connsiteY3" fmla="*/ 775063 h 1471748"/>
              <a:gd name="connsiteX4" fmla="*/ 0 w 505097"/>
              <a:gd name="connsiteY4" fmla="*/ 0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" h="1471748">
                <a:moveTo>
                  <a:pt x="0" y="0"/>
                </a:moveTo>
                <a:lnTo>
                  <a:pt x="17417" y="513805"/>
                </a:lnTo>
                <a:lnTo>
                  <a:pt x="505097" y="1471748"/>
                </a:lnTo>
                <a:lnTo>
                  <a:pt x="496389" y="7750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07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75" grpId="0" animBg="1"/>
      <p:bldP spid="82" grpId="0" build="p" bldLvl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580834" y="463394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143794" y="4005943"/>
            <a:ext cx="478972" cy="1045028"/>
          </a:xfrm>
          <a:custGeom>
            <a:avLst/>
            <a:gdLst>
              <a:gd name="connsiteX0" fmla="*/ 8709 w 478972"/>
              <a:gd name="connsiteY0" fmla="*/ 313508 h 1045028"/>
              <a:gd name="connsiteX1" fmla="*/ 0 w 478972"/>
              <a:gd name="connsiteY1" fmla="*/ 1045028 h 1045028"/>
              <a:gd name="connsiteX2" fmla="*/ 478972 w 478972"/>
              <a:gd name="connsiteY2" fmla="*/ 653143 h 1045028"/>
              <a:gd name="connsiteX3" fmla="*/ 478972 w 478972"/>
              <a:gd name="connsiteY3" fmla="*/ 0 h 1045028"/>
              <a:gd name="connsiteX4" fmla="*/ 8709 w 478972"/>
              <a:gd name="connsiteY4" fmla="*/ 31350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2" h="1045028">
                <a:moveTo>
                  <a:pt x="8709" y="313508"/>
                </a:moveTo>
                <a:lnTo>
                  <a:pt x="0" y="1045028"/>
                </a:lnTo>
                <a:lnTo>
                  <a:pt x="478972" y="653143"/>
                </a:lnTo>
                <a:lnTo>
                  <a:pt x="478972" y="0"/>
                </a:lnTo>
                <a:lnTo>
                  <a:pt x="8709" y="3135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072130" y="424519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110446" y="3387634"/>
            <a:ext cx="470263" cy="905692"/>
          </a:xfrm>
          <a:custGeom>
            <a:avLst/>
            <a:gdLst>
              <a:gd name="connsiteX0" fmla="*/ 0 w 470263"/>
              <a:gd name="connsiteY0" fmla="*/ 296092 h 905692"/>
              <a:gd name="connsiteX1" fmla="*/ 0 w 470263"/>
              <a:gd name="connsiteY1" fmla="*/ 905692 h 905692"/>
              <a:gd name="connsiteX2" fmla="*/ 470263 w 470263"/>
              <a:gd name="connsiteY2" fmla="*/ 505097 h 905692"/>
              <a:gd name="connsiteX3" fmla="*/ 470263 w 470263"/>
              <a:gd name="connsiteY3" fmla="*/ 0 h 905692"/>
              <a:gd name="connsiteX4" fmla="*/ 0 w 470263"/>
              <a:gd name="connsiteY4" fmla="*/ 2960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63" h="905692">
                <a:moveTo>
                  <a:pt x="0" y="296092"/>
                </a:moveTo>
                <a:lnTo>
                  <a:pt x="0" y="905692"/>
                </a:lnTo>
                <a:lnTo>
                  <a:pt x="470263" y="505097"/>
                </a:lnTo>
                <a:lnTo>
                  <a:pt x="470263" y="0"/>
                </a:lnTo>
                <a:lnTo>
                  <a:pt x="0" y="296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021227" y="2773900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17548" cy="2153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49949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30802" y="263331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882597" y="3252788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833688" y="1129389"/>
            <a:ext cx="5167314" cy="2209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057525" y="2671763"/>
            <a:ext cx="746858" cy="442560"/>
          </a:xfrm>
          <a:custGeom>
            <a:avLst/>
            <a:gdLst>
              <a:gd name="connsiteX0" fmla="*/ 0 w 714375"/>
              <a:gd name="connsiteY0" fmla="*/ 142875 h 390525"/>
              <a:gd name="connsiteX1" fmla="*/ 285750 w 714375"/>
              <a:gd name="connsiteY1" fmla="*/ 390525 h 390525"/>
              <a:gd name="connsiteX2" fmla="*/ 714375 w 714375"/>
              <a:gd name="connsiteY2" fmla="*/ 214312 h 390525"/>
              <a:gd name="connsiteX3" fmla="*/ 409575 w 714375"/>
              <a:gd name="connsiteY3" fmla="*/ 0 h 390525"/>
              <a:gd name="connsiteX4" fmla="*/ 0 w 714375"/>
              <a:gd name="connsiteY4" fmla="*/ 14287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" h="390525">
                <a:moveTo>
                  <a:pt x="0" y="142875"/>
                </a:moveTo>
                <a:lnTo>
                  <a:pt x="285750" y="390525"/>
                </a:lnTo>
                <a:lnTo>
                  <a:pt x="714375" y="214312"/>
                </a:lnTo>
                <a:lnTo>
                  <a:pt x="409575" y="0"/>
                </a:lnTo>
                <a:lnTo>
                  <a:pt x="0" y="1428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7" grpId="0" animBg="1"/>
      <p:bldP spid="52" grpId="1" animBg="1"/>
      <p:bldP spid="53" grpId="1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8. Trace over the construction </a:t>
            </a:r>
            <a:r>
              <a:rPr lang="en-US" sz="2200" dirty="0"/>
              <a:t>lines </a:t>
            </a:r>
            <a:r>
              <a:rPr lang="en-US" sz="2200" dirty="0" smtClean="0"/>
              <a:t>to delineate </a:t>
            </a:r>
            <a:r>
              <a:rPr lang="en-US" sz="2200" dirty="0"/>
              <a:t>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04353" cy="2112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932318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806700" y="1099751"/>
            <a:ext cx="5228153" cy="22669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59906" y="2818708"/>
            <a:ext cx="350241" cy="3031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390900" y="2907506"/>
            <a:ext cx="485775" cy="21431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477913" y="2659753"/>
            <a:ext cx="398762" cy="24775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Freeform 91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 92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1" grpId="0" animBg="1"/>
      <p:bldP spid="92" grpId="0" animBg="1"/>
      <p:bldP spid="9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8961" y="5302593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9. Sketch additional construction lines to identify </a:t>
            </a:r>
            <a:r>
              <a:rPr lang="en-US" sz="2200" dirty="0"/>
              <a:t>surfaces </a:t>
            </a:r>
            <a:r>
              <a:rPr lang="en-US" sz="2200" dirty="0" smtClean="0"/>
              <a:t>of the object inside of 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73283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8376" y="2765282"/>
            <a:ext cx="0" cy="11703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55119" y="1099751"/>
            <a:ext cx="5179735" cy="221256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69430" y="2806803"/>
            <a:ext cx="301245" cy="27856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70675" y="2871791"/>
            <a:ext cx="472464" cy="21357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1137" cy="21203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Trace over construction lines to delineate the remaining object lines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4235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1233" y="2765282"/>
            <a:ext cx="0" cy="11959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7975" y="1099751"/>
            <a:ext cx="5186881" cy="221494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86099" y="2825851"/>
            <a:ext cx="278810" cy="2550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57766" y="2883696"/>
            <a:ext cx="479320" cy="20240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0939" cy="2096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2411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64909" y="3076579"/>
            <a:ext cx="0" cy="5811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28852" y="2861775"/>
            <a:ext cx="11260" cy="105958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40112" y="3403720"/>
            <a:ext cx="314590" cy="26816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8991" y="3928506"/>
            <a:ext cx="303330" cy="31488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28852" y="2960739"/>
            <a:ext cx="135930" cy="682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53382" y="3929980"/>
            <a:ext cx="206424" cy="14195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METHOD 1—The Box Method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  <p:bldP spid="8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830311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11. You may use tonal shading to  enhance the appearance of the perspective sketch and create a more realistic representation.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35" idx="3"/>
          </p:cNvCxnSpPr>
          <p:nvPr/>
        </p:nvCxnSpPr>
        <p:spPr>
          <a:xfrm flipH="1">
            <a:off x="3150973" y="4021931"/>
            <a:ext cx="509636" cy="3217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05036" y="2737457"/>
            <a:ext cx="0" cy="678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389488" y="3005172"/>
            <a:ext cx="10792" cy="76196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40053" y="2765282"/>
            <a:ext cx="0" cy="73699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995327" y="1099751"/>
            <a:ext cx="5046536" cy="283589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5594" y="1099751"/>
            <a:ext cx="5189260" cy="21839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05036" y="2825851"/>
            <a:ext cx="297624" cy="2541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89488" y="2888459"/>
            <a:ext cx="449560" cy="17782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027" idx="1"/>
          </p:cNvCxnSpPr>
          <p:nvPr/>
        </p:nvCxnSpPr>
        <p:spPr>
          <a:xfrm>
            <a:off x="3477913" y="2659753"/>
            <a:ext cx="360662" cy="22870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7173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89950" y="3079017"/>
            <a:ext cx="0" cy="6021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837237" y="2888459"/>
            <a:ext cx="3623" cy="10727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036" idx="0"/>
          </p:cNvCxnSpPr>
          <p:nvPr/>
        </p:nvCxnSpPr>
        <p:spPr>
          <a:xfrm>
            <a:off x="3840860" y="3389117"/>
            <a:ext cx="295373" cy="26704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027" idx="2"/>
            <a:endCxn id="1036" idx="1"/>
          </p:cNvCxnSpPr>
          <p:nvPr/>
        </p:nvCxnSpPr>
        <p:spPr>
          <a:xfrm>
            <a:off x="3838575" y="3962400"/>
            <a:ext cx="310234" cy="3006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40860" y="2961923"/>
            <a:ext cx="123922" cy="6702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69322" y="3961209"/>
            <a:ext cx="171538" cy="1318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Freeform 1034"/>
          <p:cNvSpPr/>
          <p:nvPr/>
        </p:nvSpPr>
        <p:spPr>
          <a:xfrm>
            <a:off x="3145013" y="4021931"/>
            <a:ext cx="515596" cy="1019626"/>
          </a:xfrm>
          <a:custGeom>
            <a:avLst/>
            <a:gdLst>
              <a:gd name="connsiteX0" fmla="*/ 0 w 506627"/>
              <a:gd name="connsiteY0" fmla="*/ 333633 h 1037968"/>
              <a:gd name="connsiteX1" fmla="*/ 0 w 506627"/>
              <a:gd name="connsiteY1" fmla="*/ 1037968 h 1037968"/>
              <a:gd name="connsiteX2" fmla="*/ 506627 w 506627"/>
              <a:gd name="connsiteY2" fmla="*/ 630195 h 1037968"/>
              <a:gd name="connsiteX3" fmla="*/ 506627 w 506627"/>
              <a:gd name="connsiteY3" fmla="*/ 0 h 1037968"/>
              <a:gd name="connsiteX4" fmla="*/ 0 w 506627"/>
              <a:gd name="connsiteY4" fmla="*/ 333633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037968">
                <a:moveTo>
                  <a:pt x="0" y="333633"/>
                </a:moveTo>
                <a:lnTo>
                  <a:pt x="0" y="1037968"/>
                </a:lnTo>
                <a:lnTo>
                  <a:pt x="506627" y="630195"/>
                </a:lnTo>
                <a:lnTo>
                  <a:pt x="506627" y="0"/>
                </a:lnTo>
                <a:lnTo>
                  <a:pt x="0" y="333633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Freeform 1035"/>
          <p:cNvSpPr/>
          <p:nvPr/>
        </p:nvSpPr>
        <p:spPr>
          <a:xfrm>
            <a:off x="4136233" y="3389117"/>
            <a:ext cx="440144" cy="873964"/>
          </a:xfrm>
          <a:custGeom>
            <a:avLst/>
            <a:gdLst>
              <a:gd name="connsiteX0" fmla="*/ 0 w 432487"/>
              <a:gd name="connsiteY0" fmla="*/ 271848 h 889686"/>
              <a:gd name="connsiteX1" fmla="*/ 12357 w 432487"/>
              <a:gd name="connsiteY1" fmla="*/ 889686 h 889686"/>
              <a:gd name="connsiteX2" fmla="*/ 432487 w 432487"/>
              <a:gd name="connsiteY2" fmla="*/ 518983 h 889686"/>
              <a:gd name="connsiteX3" fmla="*/ 407773 w 432487"/>
              <a:gd name="connsiteY3" fmla="*/ 0 h 889686"/>
              <a:gd name="connsiteX4" fmla="*/ 0 w 432487"/>
              <a:gd name="connsiteY4" fmla="*/ 271848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87" h="889686">
                <a:moveTo>
                  <a:pt x="0" y="271848"/>
                </a:moveTo>
                <a:lnTo>
                  <a:pt x="12357" y="889686"/>
                </a:lnTo>
                <a:lnTo>
                  <a:pt x="432487" y="518983"/>
                </a:lnTo>
                <a:lnTo>
                  <a:pt x="407773" y="0"/>
                </a:lnTo>
                <a:lnTo>
                  <a:pt x="0" y="27184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Freeform 1040"/>
          <p:cNvSpPr/>
          <p:nvPr/>
        </p:nvSpPr>
        <p:spPr>
          <a:xfrm>
            <a:off x="2656703" y="3521676"/>
            <a:ext cx="506627" cy="1544594"/>
          </a:xfrm>
          <a:custGeom>
            <a:avLst/>
            <a:gdLst>
              <a:gd name="connsiteX0" fmla="*/ 0 w 506627"/>
              <a:gd name="connsiteY0" fmla="*/ 0 h 1544594"/>
              <a:gd name="connsiteX1" fmla="*/ 12356 w 506627"/>
              <a:gd name="connsiteY1" fmla="*/ 568410 h 1544594"/>
              <a:gd name="connsiteX2" fmla="*/ 494270 w 506627"/>
              <a:gd name="connsiteY2" fmla="*/ 1544594 h 1544594"/>
              <a:gd name="connsiteX3" fmla="*/ 506627 w 506627"/>
              <a:gd name="connsiteY3" fmla="*/ 815546 h 1544594"/>
              <a:gd name="connsiteX4" fmla="*/ 0 w 506627"/>
              <a:gd name="connsiteY4" fmla="*/ 0 h 154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544594">
                <a:moveTo>
                  <a:pt x="0" y="0"/>
                </a:moveTo>
                <a:lnTo>
                  <a:pt x="12356" y="568410"/>
                </a:lnTo>
                <a:lnTo>
                  <a:pt x="494270" y="1544594"/>
                </a:lnTo>
                <a:lnTo>
                  <a:pt x="506627" y="8155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Freeform 1026"/>
          <p:cNvSpPr/>
          <p:nvPr/>
        </p:nvSpPr>
        <p:spPr>
          <a:xfrm>
            <a:off x="3392633" y="2888456"/>
            <a:ext cx="445942" cy="1200150"/>
          </a:xfrm>
          <a:custGeom>
            <a:avLst/>
            <a:gdLst>
              <a:gd name="connsiteX0" fmla="*/ 3030 w 445942"/>
              <a:gd name="connsiteY0" fmla="*/ 183357 h 1200150"/>
              <a:gd name="connsiteX1" fmla="*/ 445942 w 445942"/>
              <a:gd name="connsiteY1" fmla="*/ 0 h 1200150"/>
              <a:gd name="connsiteX2" fmla="*/ 445942 w 445942"/>
              <a:gd name="connsiteY2" fmla="*/ 1073944 h 1200150"/>
              <a:gd name="connsiteX3" fmla="*/ 272111 w 445942"/>
              <a:gd name="connsiteY3" fmla="*/ 1200150 h 1200150"/>
              <a:gd name="connsiteX4" fmla="*/ 274492 w 445942"/>
              <a:gd name="connsiteY4" fmla="*/ 1109663 h 1200150"/>
              <a:gd name="connsiteX5" fmla="*/ 648 w 445942"/>
              <a:gd name="connsiteY5" fmla="*/ 788194 h 1200150"/>
              <a:gd name="connsiteX6" fmla="*/ 3030 w 445942"/>
              <a:gd name="connsiteY6" fmla="*/ 18335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42" h="1200150">
                <a:moveTo>
                  <a:pt x="3030" y="183357"/>
                </a:moveTo>
                <a:lnTo>
                  <a:pt x="445942" y="0"/>
                </a:lnTo>
                <a:lnTo>
                  <a:pt x="445942" y="1073944"/>
                </a:lnTo>
                <a:lnTo>
                  <a:pt x="272111" y="1200150"/>
                </a:lnTo>
                <a:cubicBezTo>
                  <a:pt x="272905" y="1169988"/>
                  <a:pt x="273698" y="1139825"/>
                  <a:pt x="274492" y="1109663"/>
                </a:cubicBezTo>
                <a:lnTo>
                  <a:pt x="648" y="788194"/>
                </a:lnTo>
                <a:cubicBezTo>
                  <a:pt x="-146" y="587375"/>
                  <a:pt x="-939" y="386557"/>
                  <a:pt x="3030" y="183357"/>
                </a:cubicBez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Freeform 1029"/>
          <p:cNvSpPr/>
          <p:nvPr/>
        </p:nvSpPr>
        <p:spPr>
          <a:xfrm>
            <a:off x="3105150" y="2828925"/>
            <a:ext cx="283369" cy="852488"/>
          </a:xfrm>
          <a:custGeom>
            <a:avLst/>
            <a:gdLst>
              <a:gd name="connsiteX0" fmla="*/ 0 w 283369"/>
              <a:gd name="connsiteY0" fmla="*/ 0 h 852488"/>
              <a:gd name="connsiteX1" fmla="*/ 283369 w 283369"/>
              <a:gd name="connsiteY1" fmla="*/ 245269 h 852488"/>
              <a:gd name="connsiteX2" fmla="*/ 283369 w 283369"/>
              <a:gd name="connsiteY2" fmla="*/ 852488 h 852488"/>
              <a:gd name="connsiteX3" fmla="*/ 0 w 283369"/>
              <a:gd name="connsiteY3" fmla="*/ 523875 h 852488"/>
              <a:gd name="connsiteX4" fmla="*/ 0 w 283369"/>
              <a:gd name="connsiteY4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9" h="852488">
                <a:moveTo>
                  <a:pt x="0" y="0"/>
                </a:moveTo>
                <a:lnTo>
                  <a:pt x="283369" y="245269"/>
                </a:lnTo>
                <a:lnTo>
                  <a:pt x="283369" y="852488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2" name="Freeform 1031"/>
          <p:cNvSpPr/>
          <p:nvPr/>
        </p:nvSpPr>
        <p:spPr>
          <a:xfrm>
            <a:off x="3839797" y="3395663"/>
            <a:ext cx="305959" cy="869156"/>
          </a:xfrm>
          <a:custGeom>
            <a:avLst/>
            <a:gdLst>
              <a:gd name="connsiteX0" fmla="*/ 8303 w 305959"/>
              <a:gd name="connsiteY0" fmla="*/ 0 h 869156"/>
              <a:gd name="connsiteX1" fmla="*/ 296434 w 305959"/>
              <a:gd name="connsiteY1" fmla="*/ 259556 h 869156"/>
              <a:gd name="connsiteX2" fmla="*/ 305959 w 305959"/>
              <a:gd name="connsiteY2" fmla="*/ 869156 h 869156"/>
              <a:gd name="connsiteX3" fmla="*/ 1159 w 305959"/>
              <a:gd name="connsiteY3" fmla="*/ 571500 h 869156"/>
              <a:gd name="connsiteX4" fmla="*/ 8303 w 305959"/>
              <a:gd name="connsiteY4" fmla="*/ 0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59" h="869156">
                <a:moveTo>
                  <a:pt x="8303" y="0"/>
                </a:moveTo>
                <a:lnTo>
                  <a:pt x="296434" y="259556"/>
                </a:lnTo>
                <a:lnTo>
                  <a:pt x="305959" y="869156"/>
                </a:lnTo>
                <a:lnTo>
                  <a:pt x="1159" y="571500"/>
                </a:lnTo>
                <a:cubicBezTo>
                  <a:pt x="-428" y="381000"/>
                  <a:pt x="-2016" y="190500"/>
                  <a:pt x="8303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35" grpId="0" animBg="1"/>
      <p:bldP spid="1036" grpId="0" animBg="1"/>
      <p:bldP spid="1041" grpId="0" animBg="1"/>
      <p:bldP spid="1027" grpId="0" animBg="1"/>
      <p:bldP spid="1030" grpId="0" animBg="1"/>
      <p:bldP spid="10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4" name="Content Placeholder 2" descr="printer 2 pr perspective.bmp"/>
          <p:cNvPicPr>
            <a:picLocks noChangeAspect="1"/>
          </p:cNvPicPr>
          <p:nvPr/>
        </p:nvPicPr>
        <p:blipFill>
          <a:blip r:embed="rId2" cstate="print">
            <a:lum contrast="-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052"/>
          <a:stretch>
            <a:fillRect/>
          </a:stretch>
        </p:blipFill>
        <p:spPr bwMode="auto">
          <a:xfrm rot="5400000">
            <a:off x="2177418" y="184782"/>
            <a:ext cx="5085935" cy="7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4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" y="838200"/>
            <a:ext cx="9120632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smtClean="0"/>
              <a:t>Two-point </a:t>
            </a:r>
            <a:r>
              <a:rPr lang="en-US" sz="2800" dirty="0"/>
              <a:t>perspective used in a presentation drawing for a Singer sewing machine handle.</a:t>
            </a:r>
          </a:p>
        </p:txBody>
      </p:sp>
    </p:spTree>
    <p:extLst>
      <p:ext uri="{BB962C8B-B14F-4D97-AF65-F5344CB8AC3E}">
        <p14:creationId xmlns:p14="http://schemas.microsoft.com/office/powerpoint/2010/main" val="408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 typeface="Tahoma" pitchFamily="34" charset="0"/>
              <a:buNone/>
            </a:pPr>
            <a:r>
              <a:rPr lang="en-US" dirty="0"/>
              <a:t>The </a:t>
            </a:r>
            <a:r>
              <a:rPr lang="en-US" b="1" i="1" dirty="0"/>
              <a:t>three-point</a:t>
            </a:r>
            <a:r>
              <a:rPr lang="en-US" dirty="0"/>
              <a:t> perspective gives the viewer either a </a:t>
            </a:r>
            <a:r>
              <a:rPr lang="en-US" dirty="0" smtClean="0"/>
              <a:t>worm’s-eye</a:t>
            </a:r>
            <a:r>
              <a:rPr lang="en-US" dirty="0"/>
              <a:t>, or </a:t>
            </a:r>
            <a:r>
              <a:rPr lang="en-US" dirty="0" smtClean="0"/>
              <a:t>bird’s-eye </a:t>
            </a:r>
            <a:r>
              <a:rPr lang="en-US" dirty="0"/>
              <a:t>view of an object.</a:t>
            </a:r>
          </a:p>
        </p:txBody>
      </p:sp>
      <p:pic>
        <p:nvPicPr>
          <p:cNvPr id="4" name="Picture 4" descr="3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5988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7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759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65941"/>
            <a:ext cx="5167191" cy="35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3896557" y="1638300"/>
            <a:ext cx="5095043" cy="29488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87157" y="2965941"/>
            <a:ext cx="4419600" cy="2563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46609" y="3048000"/>
            <a:ext cx="4369748" cy="2590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versus Isometric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" b="98037" l="0" r="96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923278"/>
            <a:ext cx="4995894" cy="34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Perspective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32637" y="6169843"/>
            <a:ext cx="154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Isometric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09800" y="0"/>
            <a:ext cx="5638800" cy="3200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47800" y="76200"/>
            <a:ext cx="4935438" cy="1905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4200" y="76200"/>
            <a:ext cx="4724400" cy="3124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-228600" y="1524000"/>
            <a:ext cx="2057400" cy="1676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-609600" y="1638300"/>
            <a:ext cx="2438400" cy="22479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676400" y="152400"/>
            <a:ext cx="3429000" cy="1143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057400" y="46863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057400" y="41529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7242" y="2223035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3769" y="1613284"/>
            <a:ext cx="437147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face of a box representing the overall size of the object.</a:t>
            </a:r>
          </a:p>
          <a:p>
            <a:endParaRPr lang="en-US" sz="2400" dirty="0" smtClean="0"/>
          </a:p>
          <a:p>
            <a:r>
              <a:rPr lang="en-US" sz="2400" dirty="0" smtClean="0"/>
              <a:t>The front face is constructed with vertical height lines and horizontal width lines.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514" y="878305"/>
            <a:ext cx="404643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Sketch construction lines from the corners of the front face of the box back to the vanishing point. 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895" y="5782247"/>
            <a:ext cx="483669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you will have to estimate the depth of the object.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3806" y="2465562"/>
            <a:ext cx="2806994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the visible back edges of the box to represent the overall size of the object.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905&quot;&gt;&lt;property id=&quot;20148&quot; value=&quot;5&quot;/&gt;&lt;property id=&quot;20300&quot; value=&quot;Slide 2 - &amp;quot;Perspective Drawings&amp;quot;&quot;/&gt;&lt;property id=&quot;20307&quot; value=&quot;265&quot;/&gt;&lt;/object&gt;&lt;object type=&quot;3&quot; unique_id=&quot;10906&quot;&gt;&lt;property id=&quot;20148&quot; value=&quot;5&quot;/&gt;&lt;property id=&quot;20300&quot; value=&quot;Slide 3 - &amp;quot;Perspective Drawings&amp;quot;&quot;/&gt;&lt;property id=&quot;20307&quot; value=&quot;266&quot;/&gt;&lt;/object&gt;&lt;object type=&quot;3&quot; unique_id=&quot;10907&quot;&gt;&lt;property id=&quot;20148&quot; value=&quot;5&quot;/&gt;&lt;property id=&quot;20300&quot; value=&quot;Slide 4 - &amp;quot;One-Point Perspective&amp;quot;&quot;/&gt;&lt;property id=&quot;20307&quot; value=&quot;268&quot;/&gt;&lt;/object&gt;&lt;object type=&quot;3&quot; unique_id=&quot;10908&quot;&gt;&lt;property id=&quot;20148&quot; value=&quot;5&quot;/&gt;&lt;property id=&quot;20300&quot; value=&quot;Slide 5 - &amp;quot;One-Point Perspective&amp;quot;&quot;/&gt;&lt;property id=&quot;20307&quot; value=&quot;387&quot;/&gt;&lt;/object&gt;&lt;object type=&quot;3&quot; unique_id=&quot;10909&quot;&gt;&lt;property id=&quot;20148&quot; value=&quot;5&quot;/&gt;&lt;property id=&quot;20300&quot; value=&quot;Slide 6&quot;/&gt;&lt;property id=&quot;20307&quot; value=&quot;328&quot;/&gt;&lt;/object&gt;&lt;object type=&quot;3&quot; unique_id=&quot;10910&quot;&gt;&lt;property id=&quot;20148&quot; value=&quot;5&quot;/&gt;&lt;property id=&quot;20300&quot; value=&quot;Slide 7&quot;/&gt;&lt;property id=&quot;20307&quot; value=&quot;327&quot;/&gt;&lt;/object&gt;&lt;object type=&quot;3&quot; unique_id=&quot;10911&quot;&gt;&lt;property id=&quot;20148&quot; value=&quot;5&quot;/&gt;&lt;property id=&quot;20300&quot; value=&quot;Slide 8&quot;/&gt;&lt;property id=&quot;20307&quot; value=&quot;329&quot;/&gt;&lt;/object&gt;&lt;object type=&quot;3&quot; unique_id=&quot;10912&quot;&gt;&lt;property id=&quot;20148&quot; value=&quot;5&quot;/&gt;&lt;property id=&quot;20300&quot; value=&quot;Slide 9&quot;/&gt;&lt;property id=&quot;20307&quot; value=&quot;330&quot;/&gt;&lt;/object&gt;&lt;object type=&quot;3&quot; unique_id=&quot;10913&quot;&gt;&lt;property id=&quot;20148&quot; value=&quot;5&quot;/&gt;&lt;property id=&quot;20300&quot; value=&quot;Slide 10&quot;/&gt;&lt;property id=&quot;20307&quot; value=&quot;335&quot;/&gt;&lt;/object&gt;&lt;object type=&quot;3&quot; unique_id=&quot;10914&quot;&gt;&lt;property id=&quot;20148&quot; value=&quot;5&quot;/&gt;&lt;property id=&quot;20300&quot; value=&quot;Slide 11&quot;/&gt;&lt;property id=&quot;20307&quot; value=&quot;336&quot;/&gt;&lt;/object&gt;&lt;object type=&quot;3&quot; unique_id=&quot;10915&quot;&gt;&lt;property id=&quot;20148&quot; value=&quot;5&quot;/&gt;&lt;property id=&quot;20300&quot; value=&quot;Slide 12&quot;/&gt;&lt;property id=&quot;20307&quot; value=&quot;337&quot;/&gt;&lt;/object&gt;&lt;object type=&quot;3&quot; unique_id=&quot;10916&quot;&gt;&lt;property id=&quot;20148&quot; value=&quot;5&quot;/&gt;&lt;property id=&quot;20300&quot; value=&quot;Slide 13 - &amp;quot;PLTW&amp;quot;&quot;/&gt;&lt;property id=&quot;20307&quot; value=&quot;338&quot;/&gt;&lt;/object&gt;&lt;object type=&quot;3&quot; unique_id=&quot;10917&quot;&gt;&lt;property id=&quot;20148&quot; value=&quot;5&quot;/&gt;&lt;property id=&quot;20300&quot; value=&quot;Slide 14&quot;/&gt;&lt;property id=&quot;20307&quot; value=&quot;360&quot;/&gt;&lt;/object&gt;&lt;object type=&quot;3&quot; unique_id=&quot;10918&quot;&gt;&lt;property id=&quot;20148&quot; value=&quot;5&quot;/&gt;&lt;property id=&quot;20300&quot; value=&quot;Slide 15&quot;/&gt;&lt;property id=&quot;20307&quot; value=&quot;361&quot;/&gt;&lt;/object&gt;&lt;object type=&quot;3&quot; unique_id=&quot;10919&quot;&gt;&lt;property id=&quot;20148&quot; value=&quot;5&quot;/&gt;&lt;property id=&quot;20300&quot; value=&quot;Slide 16&quot;/&gt;&lt;property id=&quot;20307&quot; value=&quot;296&quot;/&gt;&lt;/object&gt;&lt;object type=&quot;3&quot; unique_id=&quot;10920&quot;&gt;&lt;property id=&quot;20148&quot; value=&quot;5&quot;/&gt;&lt;property id=&quot;20300&quot; value=&quot;Slide 17&quot;/&gt;&lt;property id=&quot;20307&quot; value=&quot;297&quot;/&gt;&lt;/object&gt;&lt;object type=&quot;3&quot; unique_id=&quot;10921&quot;&gt;&lt;property id=&quot;20148&quot; value=&quot;5&quot;/&gt;&lt;property id=&quot;20300&quot; value=&quot;Slide 18&quot;/&gt;&lt;property id=&quot;20307&quot; value=&quot;292&quot;/&gt;&lt;/object&gt;&lt;object type=&quot;3&quot; unique_id=&quot;10922&quot;&gt;&lt;property id=&quot;20148&quot; value=&quot;5&quot;/&gt;&lt;property id=&quot;20300&quot; value=&quot;Slide 19&quot;/&gt;&lt;property id=&quot;20307&quot; value=&quot;293&quot;/&gt;&lt;/object&gt;&lt;object type=&quot;3&quot; unique_id=&quot;10923&quot;&gt;&lt;property id=&quot;20148&quot; value=&quot;5&quot;/&gt;&lt;property id=&quot;20300&quot; value=&quot;Slide 20&quot;/&gt;&lt;property id=&quot;20307&quot; value=&quot;294&quot;/&gt;&lt;/object&gt;&lt;object type=&quot;3&quot; unique_id=&quot;10924&quot;&gt;&lt;property id=&quot;20148&quot; value=&quot;5&quot;/&gt;&lt;property id=&quot;20300&quot; value=&quot;Slide 21&quot;/&gt;&lt;property id=&quot;20307&quot; value=&quot;357&quot;/&gt;&lt;/object&gt;&lt;object type=&quot;3&quot; unique_id=&quot;10925&quot;&gt;&lt;property id=&quot;20148&quot; value=&quot;5&quot;/&gt;&lt;property id=&quot;20300&quot; value=&quot;Slide 22&quot;/&gt;&lt;property id=&quot;20307&quot; value=&quot;358&quot;/&gt;&lt;/object&gt;&lt;object type=&quot;3&quot; unique_id=&quot;10926&quot;&gt;&lt;property id=&quot;20148&quot; value=&quot;5&quot;/&gt;&lt;property id=&quot;20300&quot; value=&quot;Slide 23&quot;/&gt;&lt;property id=&quot;20307&quot; value=&quot;359&quot;/&gt;&lt;/object&gt;&lt;object type=&quot;3&quot; unique_id=&quot;10927&quot;&gt;&lt;property id=&quot;20148&quot; value=&quot;5&quot;/&gt;&lt;property id=&quot;20300&quot; value=&quot;Slide 24&quot;/&gt;&lt;property id=&quot;20307&quot; value=&quot;299&quot;/&gt;&lt;/object&gt;&lt;object type=&quot;3&quot; unique_id=&quot;10928&quot;&gt;&lt;property id=&quot;20148&quot; value=&quot;5&quot;/&gt;&lt;property id=&quot;20300&quot; value=&quot;Slide 25&quot;/&gt;&lt;property id=&quot;20307&quot; value=&quot;300&quot;/&gt;&lt;/object&gt;&lt;object type=&quot;3&quot; unique_id=&quot;10929&quot;&gt;&lt;property id=&quot;20148&quot; value=&quot;5&quot;/&gt;&lt;property id=&quot;20300&quot; value=&quot;Slide 26&quot;/&gt;&lt;property id=&quot;20307&quot; value=&quot;298&quot;/&gt;&lt;/object&gt;&lt;object type=&quot;3&quot; unique_id=&quot;10930&quot;&gt;&lt;property id=&quot;20148&quot; value=&quot;5&quot;/&gt;&lt;property id=&quot;20300&quot; value=&quot;Slide 27&quot;/&gt;&lt;property id=&quot;20307&quot; value=&quot;318&quot;/&gt;&lt;/object&gt;&lt;object type=&quot;3&quot; unique_id=&quot;10931&quot;&gt;&lt;property id=&quot;20148&quot; value=&quot;5&quot;/&gt;&lt;property id=&quot;20300&quot; value=&quot;Slide 28&quot;/&gt;&lt;property id=&quot;20307&quot; value=&quot;302&quot;/&gt;&lt;/object&gt;&lt;object type=&quot;3&quot; unique_id=&quot;10932&quot;&gt;&lt;property id=&quot;20148&quot; value=&quot;5&quot;/&gt;&lt;property id=&quot;20300&quot; value=&quot;Slide 29&quot;/&gt;&lt;property id=&quot;20307&quot; value=&quot;340&quot;/&gt;&lt;/object&gt;&lt;object type=&quot;3&quot; unique_id=&quot;10933&quot;&gt;&lt;property id=&quot;20148&quot; value=&quot;5&quot;/&gt;&lt;property id=&quot;20300&quot; value=&quot;Slide 30&quot;/&gt;&lt;property id=&quot;20307&quot; value=&quot;341&quot;/&gt;&lt;/object&gt;&lt;object type=&quot;3&quot; unique_id=&quot;10934&quot;&gt;&lt;property id=&quot;20148&quot; value=&quot;5&quot;/&gt;&lt;property id=&quot;20300&quot; value=&quot;Slide 31&quot;/&gt;&lt;property id=&quot;20307&quot; value=&quot;343&quot;/&gt;&lt;/object&gt;&lt;object type=&quot;3&quot; unique_id=&quot;10935&quot;&gt;&lt;property id=&quot;20148&quot; value=&quot;5&quot;/&gt;&lt;property id=&quot;20300&quot; value=&quot;Slide 32&quot;/&gt;&lt;property id=&quot;20307&quot; value=&quot;342&quot;/&gt;&lt;/object&gt;&lt;object type=&quot;3&quot; unique_id=&quot;10936&quot;&gt;&lt;property id=&quot;20148&quot; value=&quot;5&quot;/&gt;&lt;property id=&quot;20300&quot; value=&quot;Slide 33&quot;/&gt;&lt;property id=&quot;20307&quot; value=&quot;344&quot;/&gt;&lt;/object&gt;&lt;object type=&quot;3&quot; unique_id=&quot;10937&quot;&gt;&lt;property id=&quot;20148&quot; value=&quot;5&quot;/&gt;&lt;property id=&quot;20300&quot; value=&quot;Slide 34&quot;/&gt;&lt;property id=&quot;20307&quot; value=&quot;346&quot;/&gt;&lt;/object&gt;&lt;object type=&quot;3&quot; unique_id=&quot;10938&quot;&gt;&lt;property id=&quot;20148&quot; value=&quot;5&quot;/&gt;&lt;property id=&quot;20300&quot; value=&quot;Slide 35&quot;/&gt;&lt;property id=&quot;20307&quot; value=&quot;348&quot;/&gt;&lt;/object&gt;&lt;object type=&quot;3&quot; unique_id=&quot;10939&quot;&gt;&lt;property id=&quot;20148&quot; value=&quot;5&quot;/&gt;&lt;property id=&quot;20300&quot; value=&quot;Slide 36&quot;/&gt;&lt;property id=&quot;20307&quot; value=&quot;349&quot;/&gt;&lt;/object&gt;&lt;object type=&quot;3&quot; unique_id=&quot;10940&quot;&gt;&lt;property id=&quot;20148&quot; value=&quot;5&quot;/&gt;&lt;property id=&quot;20300&quot; value=&quot;Slide 37&quot;/&gt;&lt;property id=&quot;20307&quot; value=&quot;350&quot;/&gt;&lt;/object&gt;&lt;object type=&quot;3&quot; unique_id=&quot;10941&quot;&gt;&lt;property id=&quot;20148&quot; value=&quot;5&quot;/&gt;&lt;property id=&quot;20300&quot; value=&quot;Slide 38&quot;/&gt;&lt;property id=&quot;20307&quot; value=&quot;351&quot;/&gt;&lt;/object&gt;&lt;object type=&quot;3&quot; unique_id=&quot;10942&quot;&gt;&lt;property id=&quot;20148&quot; value=&quot;5&quot;/&gt;&lt;property id=&quot;20300&quot; value=&quot;Slide 39&quot;/&gt;&lt;property id=&quot;20307&quot; value=&quot;352&quot;/&gt;&lt;/object&gt;&lt;object type=&quot;3&quot; unique_id=&quot;10943&quot;&gt;&lt;property id=&quot;20148&quot; value=&quot;5&quot;/&gt;&lt;property id=&quot;20300&quot; value=&quot;Slide 40&quot;/&gt;&lt;property id=&quot;20307&quot; value=&quot;353&quot;/&gt;&lt;/object&gt;&lt;object type=&quot;3&quot; unique_id=&quot;10944&quot;&gt;&lt;property id=&quot;20148&quot; value=&quot;5&quot;/&gt;&lt;property id=&quot;20300&quot; value=&quot;Slide 41&quot;/&gt;&lt;property id=&quot;20307&quot; value=&quot;354&quot;/&gt;&lt;/object&gt;&lt;object type=&quot;3&quot; unique_id=&quot;10945&quot;&gt;&lt;property id=&quot;20148&quot; value=&quot;5&quot;/&gt;&lt;property id=&quot;20300&quot; value=&quot;Slide 42&quot;/&gt;&lt;property id=&quot;20307&quot; value=&quot;356&quot;/&gt;&lt;/object&gt;&lt;object type=&quot;3&quot; unique_id=&quot;10946&quot;&gt;&lt;property id=&quot;20148&quot; value=&quot;5&quot;/&gt;&lt;property id=&quot;20300&quot; value=&quot;Slide 43&quot;/&gt;&lt;property id=&quot;20307&quot; value=&quot;377&quot;/&gt;&lt;/object&gt;&lt;object type=&quot;3&quot; unique_id=&quot;10947&quot;&gt;&lt;property id=&quot;20148&quot; value=&quot;5&quot;/&gt;&lt;property id=&quot;20300&quot; value=&quot;Slide 44 - &amp;quot;One-Point Perspective Example&amp;quot;&quot;/&gt;&lt;property id=&quot;20307&quot; value=&quot;270&quot;/&gt;&lt;/object&gt;&lt;object type=&quot;3&quot; unique_id=&quot;10948&quot;&gt;&lt;property id=&quot;20148&quot; value=&quot;5&quot;/&gt;&lt;property id=&quot;20300&quot; value=&quot;Slide 45 - &amp;quot;Two-Point Perspective&amp;quot;&quot;/&gt;&lt;property id=&quot;20307&quot; value=&quot;271&quot;/&gt;&lt;/object&gt;&lt;object type=&quot;3&quot; unique_id=&quot;10949&quot;&gt;&lt;property id=&quot;20148&quot; value=&quot;5&quot;/&gt;&lt;property id=&quot;20300&quot; value=&quot;Slide 46 - &amp;quot;Two-Point Perspective&amp;quot;&quot;/&gt;&lt;property id=&quot;20307&quot; value=&quot;376&quot;/&gt;&lt;/object&gt;&lt;object type=&quot;3&quot; unique_id=&quot;10950&quot;&gt;&lt;property id=&quot;20148&quot; value=&quot;5&quot;/&gt;&lt;property id=&quot;20300&quot; value=&quot;Slide 47&quot;/&gt;&lt;property id=&quot;20307&quot; value=&quot;272&quot;/&gt;&lt;/object&gt;&lt;object type=&quot;3&quot; unique_id=&quot;10951&quot;&gt;&lt;property id=&quot;20148&quot; value=&quot;5&quot;/&gt;&lt;property id=&quot;20300&quot; value=&quot;Slide 48&quot;/&gt;&lt;property id=&quot;20307&quot; value=&quot;274&quot;/&gt;&lt;/object&gt;&lt;object type=&quot;3&quot; unique_id=&quot;10952&quot;&gt;&lt;property id=&quot;20148&quot; value=&quot;5&quot;/&gt;&lt;property id=&quot;20300&quot; value=&quot;Slide 49&quot;/&gt;&lt;property id=&quot;20307&quot; value=&quot;363&quot;/&gt;&lt;/object&gt;&lt;object type=&quot;3&quot; unique_id=&quot;10953&quot;&gt;&lt;property id=&quot;20148&quot; value=&quot;5&quot;/&gt;&lt;property id=&quot;20300&quot; value=&quot;Slide 50&quot;/&gt;&lt;property id=&quot;20307&quot; value=&quot;364&quot;/&gt;&lt;/object&gt;&lt;object type=&quot;3&quot; unique_id=&quot;10954&quot;&gt;&lt;property id=&quot;20148&quot; value=&quot;5&quot;/&gt;&lt;property id=&quot;20300&quot; value=&quot;Slide 51&quot;/&gt;&lt;property id=&quot;20307&quot; value=&quot;366&quot;/&gt;&lt;/object&gt;&lt;object type=&quot;3&quot; unique_id=&quot;10955&quot;&gt;&lt;property id=&quot;20148&quot; value=&quot;5&quot;/&gt;&lt;property id=&quot;20300&quot; value=&quot;Slide 52&quot;/&gt;&lt;property id=&quot;20307&quot; value=&quot;371&quot;/&gt;&lt;/object&gt;&lt;object type=&quot;3&quot; unique_id=&quot;10956&quot;&gt;&lt;property id=&quot;20148&quot; value=&quot;5&quot;/&gt;&lt;property id=&quot;20300&quot; value=&quot;Slide 53&quot;/&gt;&lt;property id=&quot;20307&quot; value=&quot;365&quot;/&gt;&lt;/object&gt;&lt;object type=&quot;3&quot; unique_id=&quot;10957&quot;&gt;&lt;property id=&quot;20148&quot; value=&quot;5&quot;/&gt;&lt;property id=&quot;20300&quot; value=&quot;Slide 54&quot;/&gt;&lt;property id=&quot;20307&quot; value=&quot;367&quot;/&gt;&lt;/object&gt;&lt;object type=&quot;3&quot; unique_id=&quot;10958&quot;&gt;&lt;property id=&quot;20148&quot; value=&quot;5&quot;/&gt;&lt;property id=&quot;20300&quot; value=&quot;Slide 55&quot;/&gt;&lt;property id=&quot;20307&quot; value=&quot;369&quot;/&gt;&lt;/object&gt;&lt;object type=&quot;3&quot; unique_id=&quot;10959&quot;&gt;&lt;property id=&quot;20148&quot; value=&quot;5&quot;/&gt;&lt;property id=&quot;20300&quot; value=&quot;Slide 56&quot;/&gt;&lt;property id=&quot;20307&quot; value=&quot;370&quot;/&gt;&lt;/object&gt;&lt;object type=&quot;3&quot; unique_id=&quot;10960&quot;&gt;&lt;property id=&quot;20148&quot; value=&quot;5&quot;/&gt;&lt;property id=&quot;20300&quot; value=&quot;Slide 57&quot;/&gt;&lt;property id=&quot;20307&quot; value=&quot;372&quot;/&gt;&lt;/object&gt;&lt;object type=&quot;3&quot; unique_id=&quot;10961&quot;&gt;&lt;property id=&quot;20148&quot; value=&quot;5&quot;/&gt;&lt;property id=&quot;20300&quot; value=&quot;Slide 58&quot;/&gt;&lt;property id=&quot;20307&quot; value=&quot;373&quot;/&gt;&lt;/object&gt;&lt;object type=&quot;3&quot; unique_id=&quot;10962&quot;&gt;&lt;property id=&quot;20148&quot; value=&quot;5&quot;/&gt;&lt;property id=&quot;20300&quot; value=&quot;Slide 59&quot;/&gt;&lt;property id=&quot;20307&quot; value=&quot;375&quot;/&gt;&lt;/object&gt;&lt;object type=&quot;3&quot; unique_id=&quot;10963&quot;&gt;&lt;property id=&quot;20148&quot; value=&quot;5&quot;/&gt;&lt;property id=&quot;20300&quot; value=&quot;Slide 60&quot;/&gt;&lt;property id=&quot;20307&quot; value=&quot;374&quot;/&gt;&lt;/object&gt;&lt;object type=&quot;3&quot; unique_id=&quot;10964&quot;&gt;&lt;property id=&quot;20148&quot; value=&quot;5&quot;/&gt;&lt;property id=&quot;20300&quot; value=&quot;Slide 61 - &amp;quot;Two-Point Perspective Example&amp;quot;&quot;/&gt;&lt;property id=&quot;20307&quot; value=&quot;283&quot;/&gt;&lt;/object&gt;&lt;object type=&quot;3&quot; unique_id=&quot;10965&quot;&gt;&lt;property id=&quot;20148&quot; value=&quot;5&quot;/&gt;&lt;property id=&quot;20300&quot; value=&quot;Slide 62 - &amp;quot;Two-Point Perspective Example&amp;quot;&quot;/&gt;&lt;property id=&quot;20307&quot; value=&quot;285&quot;/&gt;&lt;/object&gt;&lt;object type=&quot;3&quot; unique_id=&quot;10966&quot;&gt;&lt;property id=&quot;20148&quot; value=&quot;5&quot;/&gt;&lt;property id=&quot;20300&quot; value=&quot;Slide 63 - &amp;quot;Three-Point Perspective&amp;quot;&quot;/&gt;&lt;property id=&quot;20307&quot; value=&quot;284&quot;/&gt;&lt;/object&gt;&lt;object type=&quot;3&quot; unique_id=&quot;10967&quot;&gt;&lt;property id=&quot;20148&quot; value=&quot;5&quot;/&gt;&lt;property id=&quot;20300&quot; value=&quot;Slide 64 - &amp;quot;Three-Point Perspective&amp;quot;&quot;/&gt;&lt;property id=&quot;20307&quot; value=&quot;286&quot;/&gt;&lt;/object&gt;&lt;object type=&quot;3&quot; unique_id=&quot;10968&quot;&gt;&lt;property id=&quot;20148&quot; value=&quot;5&quot;/&gt;&lt;property id=&quot;20300&quot; value=&quot;Slide 65 - &amp;quot;Perspective versus Isometric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3186</TotalTime>
  <Words>1537</Words>
  <Application>Microsoft Office PowerPoint</Application>
  <PresentationFormat>On-screen Show (4:3)</PresentationFormat>
  <Paragraphs>173</Paragraphs>
  <Slides>65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Tahoma</vt:lpstr>
      <vt:lpstr>PowerPointTemplateAE_2009_1217_NEW NEW Template</vt:lpstr>
      <vt:lpstr>1_Custom Design</vt:lpstr>
      <vt:lpstr>PowerPoint Presentation</vt:lpstr>
      <vt:lpstr>Perspective Drawings</vt:lpstr>
      <vt:lpstr>Perspective Drawings</vt:lpstr>
      <vt:lpstr>One-Point Perspective</vt:lpstr>
      <vt:lpstr>One-Point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PLTW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One-Point Perspective Example</vt:lpstr>
      <vt:lpstr>Two-Point Perspective</vt:lpstr>
      <vt:lpstr>Two-Point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Two-Point Perspective Example</vt:lpstr>
      <vt:lpstr>Two-Point Perspective Example</vt:lpstr>
      <vt:lpstr>Three-Point Perspective</vt:lpstr>
      <vt:lpstr>Three-Point Perspective</vt:lpstr>
      <vt:lpstr>Perspective versus Isometric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PowerPoint Name</dc:title>
  <dc:subject>IED - Lesson x.y - Lesson title</dc:subject>
  <dc:creator>IED Curriculum Team</dc:creator>
  <cp:lastModifiedBy>Cristian Aguilera</cp:lastModifiedBy>
  <cp:revision>120</cp:revision>
  <dcterms:created xsi:type="dcterms:W3CDTF">2010-01-04T14:07:12Z</dcterms:created>
  <dcterms:modified xsi:type="dcterms:W3CDTF">2016-10-13T23:25:54Z</dcterms:modified>
</cp:coreProperties>
</file>